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Marykate" panose="020B0604020202020204" charset="0"/>
      <p:regular r:id="rId15"/>
    </p:embeddedFont>
    <p:embeddedFont>
      <p:font typeface="Unique" panose="020B0604020202020204" charset="0"/>
      <p:regular r:id="rId16"/>
    </p:embeddedFont>
    <p:embeddedFont>
      <p:font typeface="Vintii"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99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2"/>
            <a:stretch>
              <a:fillRect/>
            </a:stretch>
          </a:blipFill>
        </p:spPr>
      </p:sp>
      <p:sp>
        <p:nvSpPr>
          <p:cNvPr id="3" name="Freeform 3"/>
          <p:cNvSpPr/>
          <p:nvPr/>
        </p:nvSpPr>
        <p:spPr>
          <a:xfrm rot="-5593216">
            <a:off x="14010667" y="-1791078"/>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2"/>
            <a:stretch>
              <a:fillRect/>
            </a:stretch>
          </a:blipFill>
        </p:spPr>
      </p:sp>
      <p:sp>
        <p:nvSpPr>
          <p:cNvPr id="4" name="Freeform 4"/>
          <p:cNvSpPr/>
          <p:nvPr/>
        </p:nvSpPr>
        <p:spPr>
          <a:xfrm rot="-8100000">
            <a:off x="15335691" y="2710682"/>
            <a:ext cx="2662126" cy="2747034"/>
          </a:xfrm>
          <a:custGeom>
            <a:avLst/>
            <a:gdLst/>
            <a:ahLst/>
            <a:cxnLst/>
            <a:rect l="l" t="t" r="r" b="b"/>
            <a:pathLst>
              <a:path w="2662126" h="2747034">
                <a:moveTo>
                  <a:pt x="0" y="0"/>
                </a:moveTo>
                <a:lnTo>
                  <a:pt x="2662126" y="0"/>
                </a:lnTo>
                <a:lnTo>
                  <a:pt x="2662126" y="2747034"/>
                </a:lnTo>
                <a:lnTo>
                  <a:pt x="0" y="2747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764743">
            <a:off x="-3939419" y="-8123799"/>
            <a:ext cx="11652341" cy="11652341"/>
          </a:xfrm>
          <a:custGeom>
            <a:avLst/>
            <a:gdLst/>
            <a:ahLst/>
            <a:cxnLst/>
            <a:rect l="l" t="t" r="r" b="b"/>
            <a:pathLst>
              <a:path w="11652341" h="11652341">
                <a:moveTo>
                  <a:pt x="0" y="0"/>
                </a:moveTo>
                <a:lnTo>
                  <a:pt x="11652342" y="0"/>
                </a:lnTo>
                <a:lnTo>
                  <a:pt x="11652342" y="11652342"/>
                </a:lnTo>
                <a:lnTo>
                  <a:pt x="0" y="11652342"/>
                </a:lnTo>
                <a:lnTo>
                  <a:pt x="0" y="0"/>
                </a:lnTo>
                <a:close/>
              </a:path>
            </a:pathLst>
          </a:custGeom>
          <a:blipFill>
            <a:blip r:embed="rId5"/>
            <a:stretch>
              <a:fillRect/>
            </a:stretch>
          </a:blipFill>
        </p:spPr>
      </p:sp>
      <p:grpSp>
        <p:nvGrpSpPr>
          <p:cNvPr id="6" name="Group 6"/>
          <p:cNvGrpSpPr/>
          <p:nvPr/>
        </p:nvGrpSpPr>
        <p:grpSpPr>
          <a:xfrm rot="5400000">
            <a:off x="1886752" y="2171772"/>
            <a:ext cx="1420060" cy="1420060"/>
            <a:chOff x="0" y="0"/>
            <a:chExt cx="1893413" cy="1893413"/>
          </a:xfrm>
        </p:grpSpPr>
        <p:sp>
          <p:nvSpPr>
            <p:cNvPr id="7" name="Freeform 7"/>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6"/>
              <a:stretch>
                <a:fillRect/>
              </a:stretch>
            </a:blipFill>
          </p:spPr>
        </p:sp>
        <p:grpSp>
          <p:nvGrpSpPr>
            <p:cNvPr id="8" name="Group 8"/>
            <p:cNvGrpSpPr/>
            <p:nvPr/>
          </p:nvGrpSpPr>
          <p:grpSpPr>
            <a:xfrm>
              <a:off x="839799" y="527514"/>
              <a:ext cx="213816" cy="2138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839799" y="1152084"/>
              <a:ext cx="213816" cy="2138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14" name="Group 14"/>
          <p:cNvGrpSpPr/>
          <p:nvPr/>
        </p:nvGrpSpPr>
        <p:grpSpPr>
          <a:xfrm rot="5400000">
            <a:off x="1840110" y="6695168"/>
            <a:ext cx="1420060" cy="1420060"/>
            <a:chOff x="0" y="0"/>
            <a:chExt cx="1893413" cy="1893413"/>
          </a:xfrm>
        </p:grpSpPr>
        <p:sp>
          <p:nvSpPr>
            <p:cNvPr id="15" name="Freeform 15"/>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6"/>
              <a:stretch>
                <a:fillRect/>
              </a:stretch>
            </a:blipFill>
          </p:spPr>
        </p:sp>
        <p:grpSp>
          <p:nvGrpSpPr>
            <p:cNvPr id="16" name="Group 16"/>
            <p:cNvGrpSpPr/>
            <p:nvPr/>
          </p:nvGrpSpPr>
          <p:grpSpPr>
            <a:xfrm>
              <a:off x="839799" y="527514"/>
              <a:ext cx="213816" cy="21381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9" name="Group 19"/>
            <p:cNvGrpSpPr/>
            <p:nvPr/>
          </p:nvGrpSpPr>
          <p:grpSpPr>
            <a:xfrm>
              <a:off x="839799" y="1152084"/>
              <a:ext cx="213816" cy="2138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sp>
        <p:nvSpPr>
          <p:cNvPr id="22" name="Freeform 22"/>
          <p:cNvSpPr/>
          <p:nvPr/>
        </p:nvSpPr>
        <p:spPr>
          <a:xfrm>
            <a:off x="2347021" y="3858660"/>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2347021" y="4544109"/>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2347021" y="5229557"/>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47021" y="5915005"/>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4096891" y="2786552"/>
            <a:ext cx="10094219" cy="4100052"/>
          </a:xfrm>
          <a:prstGeom prst="rect">
            <a:avLst/>
          </a:prstGeom>
        </p:spPr>
        <p:txBody>
          <a:bodyPr lIns="0" tIns="0" rIns="0" bIns="0" rtlCol="0" anchor="t">
            <a:spAutoFit/>
          </a:bodyPr>
          <a:lstStyle/>
          <a:p>
            <a:pPr algn="ctr">
              <a:lnSpc>
                <a:spcPts val="10272"/>
              </a:lnSpc>
            </a:pPr>
            <a:r>
              <a:rPr lang="en-US" sz="9338">
                <a:solidFill>
                  <a:srgbClr val="3A3E61"/>
                </a:solidFill>
                <a:latin typeface="Unique"/>
                <a:ea typeface="Unique"/>
                <a:cs typeface="Unique"/>
                <a:sym typeface="Unique"/>
              </a:rPr>
              <a:t>PROJECT PENGOLAHAN CITRA DIGITAL</a:t>
            </a:r>
          </a:p>
        </p:txBody>
      </p:sp>
      <p:sp>
        <p:nvSpPr>
          <p:cNvPr id="27" name="TextBox 27"/>
          <p:cNvSpPr txBox="1"/>
          <p:nvPr/>
        </p:nvSpPr>
        <p:spPr>
          <a:xfrm>
            <a:off x="4726371" y="7072210"/>
            <a:ext cx="8835257" cy="704076"/>
          </a:xfrm>
          <a:prstGeom prst="rect">
            <a:avLst/>
          </a:prstGeom>
        </p:spPr>
        <p:txBody>
          <a:bodyPr lIns="0" tIns="0" rIns="0" bIns="0" rtlCol="0" anchor="t">
            <a:spAutoFit/>
          </a:bodyPr>
          <a:lstStyle/>
          <a:p>
            <a:pPr algn="ctr">
              <a:lnSpc>
                <a:spcPts val="5406"/>
              </a:lnSpc>
            </a:pPr>
            <a:r>
              <a:rPr lang="en-US" sz="4914">
                <a:solidFill>
                  <a:srgbClr val="3A3E61"/>
                </a:solidFill>
                <a:latin typeface="Vintii"/>
                <a:ea typeface="Vintii"/>
                <a:cs typeface="Vintii"/>
                <a:sym typeface="Vintii"/>
              </a:rPr>
              <a:t>Disusun oleh Kelompok 33</a:t>
            </a:r>
          </a:p>
        </p:txBody>
      </p:sp>
      <p:sp>
        <p:nvSpPr>
          <p:cNvPr id="28" name="AutoShape 28"/>
          <p:cNvSpPr/>
          <p:nvPr/>
        </p:nvSpPr>
        <p:spPr>
          <a:xfrm flipV="1">
            <a:off x="15674602" y="0"/>
            <a:ext cx="2613398" cy="1028700"/>
          </a:xfrm>
          <a:prstGeom prst="line">
            <a:avLst/>
          </a:prstGeom>
          <a:ln w="76200" cap="rnd">
            <a:solidFill>
              <a:srgbClr val="9AA5DF"/>
            </a:solidFill>
            <a:prstDash val="sysDash"/>
            <a:headEnd type="none" w="sm" len="sm"/>
            <a:tailEnd type="none" w="sm" len="sm"/>
          </a:ln>
        </p:spPr>
      </p:sp>
      <p:sp>
        <p:nvSpPr>
          <p:cNvPr id="29" name="Freeform 29"/>
          <p:cNvSpPr/>
          <p:nvPr/>
        </p:nvSpPr>
        <p:spPr>
          <a:xfrm rot="-1764743">
            <a:off x="10343423" y="7749018"/>
            <a:ext cx="11652341" cy="11652341"/>
          </a:xfrm>
          <a:custGeom>
            <a:avLst/>
            <a:gdLst/>
            <a:ahLst/>
            <a:cxnLst/>
            <a:rect l="l" t="t" r="r" b="b"/>
            <a:pathLst>
              <a:path w="11652341" h="11652341">
                <a:moveTo>
                  <a:pt x="0" y="0"/>
                </a:moveTo>
                <a:lnTo>
                  <a:pt x="11652342" y="0"/>
                </a:lnTo>
                <a:lnTo>
                  <a:pt x="11652342" y="11652341"/>
                </a:lnTo>
                <a:lnTo>
                  <a:pt x="0" y="11652341"/>
                </a:lnTo>
                <a:lnTo>
                  <a:pt x="0" y="0"/>
                </a:lnTo>
                <a:close/>
              </a:path>
            </a:pathLst>
          </a:custGeom>
          <a:blipFill>
            <a:blip r:embed="rId5"/>
            <a:stretch>
              <a:fillRect/>
            </a:stretch>
          </a:blipFill>
        </p:spPr>
      </p:sp>
      <p:sp>
        <p:nvSpPr>
          <p:cNvPr id="30" name="AutoShape 30"/>
          <p:cNvSpPr/>
          <p:nvPr/>
        </p:nvSpPr>
        <p:spPr>
          <a:xfrm>
            <a:off x="15674602" y="9258300"/>
            <a:ext cx="2613398" cy="1028700"/>
          </a:xfrm>
          <a:prstGeom prst="line">
            <a:avLst/>
          </a:prstGeom>
          <a:ln w="76200" cap="rnd">
            <a:solidFill>
              <a:srgbClr val="9AA5DF"/>
            </a:solidFill>
            <a:prstDash val="sysDash"/>
            <a:headEnd type="none" w="sm" len="sm"/>
            <a:tailEnd type="none" w="sm" len="sm"/>
          </a:ln>
        </p:spPr>
      </p:sp>
      <p:sp>
        <p:nvSpPr>
          <p:cNvPr id="31" name="AutoShape 31"/>
          <p:cNvSpPr/>
          <p:nvPr/>
        </p:nvSpPr>
        <p:spPr>
          <a:xfrm flipH="1">
            <a:off x="0" y="9258300"/>
            <a:ext cx="2550140" cy="1028700"/>
          </a:xfrm>
          <a:prstGeom prst="line">
            <a:avLst/>
          </a:prstGeom>
          <a:ln w="76200" cap="rnd">
            <a:solidFill>
              <a:srgbClr val="9AA5DF"/>
            </a:solidFill>
            <a:prstDash val="sysDash"/>
            <a:headEnd type="none" w="sm" len="sm"/>
            <a:tailEnd type="none" w="sm" len="sm"/>
          </a:ln>
        </p:spPr>
      </p:sp>
      <p:sp>
        <p:nvSpPr>
          <p:cNvPr id="32" name="AutoShape 32"/>
          <p:cNvSpPr/>
          <p:nvPr/>
        </p:nvSpPr>
        <p:spPr>
          <a:xfrm flipH="1" flipV="1">
            <a:off x="0" y="0"/>
            <a:ext cx="2562741" cy="1064656"/>
          </a:xfrm>
          <a:prstGeom prst="line">
            <a:avLst/>
          </a:prstGeom>
          <a:ln w="76200" cap="rnd">
            <a:solidFill>
              <a:srgbClr val="9AA5DF"/>
            </a:solidFill>
            <a:prstDash val="sysDash"/>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2025189">
            <a:off x="15794744" y="538698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3" name="Freeform 3"/>
          <p:cNvSpPr/>
          <p:nvPr/>
        </p:nvSpPr>
        <p:spPr>
          <a:xfrm>
            <a:off x="14202090" y="-1322495"/>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3"/>
            <a:stretch>
              <a:fillRect/>
            </a:stretch>
          </a:blipFill>
        </p:spPr>
      </p:sp>
      <p:sp>
        <p:nvSpPr>
          <p:cNvPr id="4" name="Freeform 4"/>
          <p:cNvSpPr/>
          <p:nvPr/>
        </p:nvSpPr>
        <p:spPr>
          <a:xfrm rot="2025189">
            <a:off x="-5688281" y="-467875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5" name="Freeform 5"/>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3"/>
            <a:stretch>
              <a:fillRect/>
            </a:stretch>
          </a:blipFill>
        </p:spPr>
      </p:sp>
      <p:grpSp>
        <p:nvGrpSpPr>
          <p:cNvPr id="6" name="Group 6"/>
          <p:cNvGrpSpPr/>
          <p:nvPr/>
        </p:nvGrpSpPr>
        <p:grpSpPr>
          <a:xfrm rot="5400000">
            <a:off x="503096" y="7910545"/>
            <a:ext cx="1853455" cy="1853455"/>
            <a:chOff x="0" y="0"/>
            <a:chExt cx="2471273" cy="2471273"/>
          </a:xfrm>
        </p:grpSpPr>
        <p:sp>
          <p:nvSpPr>
            <p:cNvPr id="7" name="Freeform 7"/>
            <p:cNvSpPr/>
            <p:nvPr/>
          </p:nvSpPr>
          <p:spPr>
            <a:xfrm>
              <a:off x="0" y="0"/>
              <a:ext cx="2471273" cy="2471273"/>
            </a:xfrm>
            <a:custGeom>
              <a:avLst/>
              <a:gdLst/>
              <a:ahLst/>
              <a:cxnLst/>
              <a:rect l="l" t="t" r="r" b="b"/>
              <a:pathLst>
                <a:path w="2471273" h="2471273">
                  <a:moveTo>
                    <a:pt x="0" y="0"/>
                  </a:moveTo>
                  <a:lnTo>
                    <a:pt x="2471273" y="0"/>
                  </a:lnTo>
                  <a:lnTo>
                    <a:pt x="2471273" y="2471273"/>
                  </a:lnTo>
                  <a:lnTo>
                    <a:pt x="0" y="2471273"/>
                  </a:lnTo>
                  <a:lnTo>
                    <a:pt x="0" y="0"/>
                  </a:lnTo>
                  <a:close/>
                </a:path>
              </a:pathLst>
            </a:custGeom>
            <a:blipFill>
              <a:blip r:embed="rId4"/>
              <a:stretch>
                <a:fillRect/>
              </a:stretch>
            </a:blipFill>
          </p:spPr>
        </p:sp>
        <p:grpSp>
          <p:nvGrpSpPr>
            <p:cNvPr id="8" name="Group 8"/>
            <p:cNvGrpSpPr/>
            <p:nvPr/>
          </p:nvGrpSpPr>
          <p:grpSpPr>
            <a:xfrm>
              <a:off x="1096101" y="688508"/>
              <a:ext cx="279071" cy="2790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96101" y="1503694"/>
              <a:ext cx="279071" cy="2790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sp>
        <p:nvSpPr>
          <p:cNvPr id="14" name="Freeform 14"/>
          <p:cNvSpPr/>
          <p:nvPr/>
        </p:nvSpPr>
        <p:spPr>
          <a:xfrm rot="-5400000">
            <a:off x="5563590" y="-1972789"/>
            <a:ext cx="3266710" cy="11534244"/>
          </a:xfrm>
          <a:custGeom>
            <a:avLst/>
            <a:gdLst/>
            <a:ahLst/>
            <a:cxnLst/>
            <a:rect l="l" t="t" r="r" b="b"/>
            <a:pathLst>
              <a:path w="3266710" h="11534244">
                <a:moveTo>
                  <a:pt x="0" y="0"/>
                </a:moveTo>
                <a:lnTo>
                  <a:pt x="3266710" y="0"/>
                </a:lnTo>
                <a:lnTo>
                  <a:pt x="3266710" y="11534244"/>
                </a:lnTo>
                <a:lnTo>
                  <a:pt x="0" y="11534244"/>
                </a:lnTo>
                <a:lnTo>
                  <a:pt x="0" y="0"/>
                </a:lnTo>
                <a:close/>
              </a:path>
            </a:pathLst>
          </a:custGeom>
          <a:blipFill>
            <a:blip r:embed="rId5"/>
            <a:stretch>
              <a:fillRect l="-33326" r="-97944"/>
            </a:stretch>
          </a:blipFill>
        </p:spPr>
      </p:sp>
      <p:grpSp>
        <p:nvGrpSpPr>
          <p:cNvPr id="15" name="Group 15"/>
          <p:cNvGrpSpPr/>
          <p:nvPr/>
        </p:nvGrpSpPr>
        <p:grpSpPr>
          <a:xfrm>
            <a:off x="1609695" y="2361557"/>
            <a:ext cx="11174500" cy="2865551"/>
            <a:chOff x="0" y="0"/>
            <a:chExt cx="3159690" cy="810260"/>
          </a:xfrm>
        </p:grpSpPr>
        <p:sp>
          <p:nvSpPr>
            <p:cNvPr id="16" name="Freeform 16"/>
            <p:cNvSpPr/>
            <p:nvPr/>
          </p:nvSpPr>
          <p:spPr>
            <a:xfrm>
              <a:off x="0" y="0"/>
              <a:ext cx="3159690" cy="810260"/>
            </a:xfrm>
            <a:custGeom>
              <a:avLst/>
              <a:gdLst/>
              <a:ahLst/>
              <a:cxnLst/>
              <a:rect l="l" t="t" r="r" b="b"/>
              <a:pathLst>
                <a:path w="3159690" h="810260">
                  <a:moveTo>
                    <a:pt x="0" y="0"/>
                  </a:moveTo>
                  <a:lnTo>
                    <a:pt x="3159690" y="0"/>
                  </a:lnTo>
                  <a:lnTo>
                    <a:pt x="3159690" y="810260"/>
                  </a:lnTo>
                  <a:lnTo>
                    <a:pt x="0" y="810260"/>
                  </a:lnTo>
                  <a:close/>
                </a:path>
              </a:pathLst>
            </a:custGeom>
            <a:solidFill>
              <a:srgbClr val="FFFFFF">
                <a:alpha val="52941"/>
              </a:srgbClr>
            </a:solidFill>
          </p:spPr>
        </p:sp>
        <p:sp>
          <p:nvSpPr>
            <p:cNvPr id="17" name="TextBox 17"/>
            <p:cNvSpPr txBox="1"/>
            <p:nvPr/>
          </p:nvSpPr>
          <p:spPr>
            <a:xfrm>
              <a:off x="0" y="-47625"/>
              <a:ext cx="3159690" cy="857885"/>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18" name="TextBox 18"/>
          <p:cNvSpPr txBox="1"/>
          <p:nvPr/>
        </p:nvSpPr>
        <p:spPr>
          <a:xfrm>
            <a:off x="7309550" y="1169071"/>
            <a:ext cx="4406099" cy="847029"/>
          </a:xfrm>
          <a:prstGeom prst="rect">
            <a:avLst/>
          </a:prstGeom>
        </p:spPr>
        <p:txBody>
          <a:bodyPr lIns="0" tIns="0" rIns="0" bIns="0" rtlCol="0" anchor="t">
            <a:spAutoFit/>
          </a:bodyPr>
          <a:lstStyle/>
          <a:p>
            <a:pPr algn="ctr">
              <a:lnSpc>
                <a:spcPts val="5714"/>
              </a:lnSpc>
            </a:pPr>
            <a:r>
              <a:rPr lang="en-US" sz="5195">
                <a:solidFill>
                  <a:srgbClr val="3A3E61"/>
                </a:solidFill>
                <a:latin typeface="Unique"/>
                <a:ea typeface="Unique"/>
                <a:cs typeface="Unique"/>
                <a:sym typeface="Unique"/>
              </a:rPr>
              <a:t>Hasil ANALISIS</a:t>
            </a:r>
          </a:p>
        </p:txBody>
      </p:sp>
      <p:sp>
        <p:nvSpPr>
          <p:cNvPr id="19" name="Freeform 19"/>
          <p:cNvSpPr/>
          <p:nvPr/>
        </p:nvSpPr>
        <p:spPr>
          <a:xfrm rot="-5400000">
            <a:off x="9457700" y="1436796"/>
            <a:ext cx="3266710" cy="11534244"/>
          </a:xfrm>
          <a:custGeom>
            <a:avLst/>
            <a:gdLst/>
            <a:ahLst/>
            <a:cxnLst/>
            <a:rect l="l" t="t" r="r" b="b"/>
            <a:pathLst>
              <a:path w="3266710" h="11534244">
                <a:moveTo>
                  <a:pt x="0" y="0"/>
                </a:moveTo>
                <a:lnTo>
                  <a:pt x="3266710" y="0"/>
                </a:lnTo>
                <a:lnTo>
                  <a:pt x="3266710" y="11534244"/>
                </a:lnTo>
                <a:lnTo>
                  <a:pt x="0" y="11534244"/>
                </a:lnTo>
                <a:lnTo>
                  <a:pt x="0" y="0"/>
                </a:lnTo>
                <a:close/>
              </a:path>
            </a:pathLst>
          </a:custGeom>
          <a:blipFill>
            <a:blip r:embed="rId5"/>
            <a:stretch>
              <a:fillRect l="-33326" r="-97944"/>
            </a:stretch>
          </a:blipFill>
        </p:spPr>
      </p:sp>
      <p:grpSp>
        <p:nvGrpSpPr>
          <p:cNvPr id="20" name="Group 20"/>
          <p:cNvGrpSpPr/>
          <p:nvPr/>
        </p:nvGrpSpPr>
        <p:grpSpPr>
          <a:xfrm>
            <a:off x="5503805" y="5771142"/>
            <a:ext cx="11174500" cy="2865551"/>
            <a:chOff x="0" y="0"/>
            <a:chExt cx="3159690" cy="810260"/>
          </a:xfrm>
        </p:grpSpPr>
        <p:sp>
          <p:nvSpPr>
            <p:cNvPr id="21" name="Freeform 21"/>
            <p:cNvSpPr/>
            <p:nvPr/>
          </p:nvSpPr>
          <p:spPr>
            <a:xfrm>
              <a:off x="0" y="0"/>
              <a:ext cx="3159690" cy="810260"/>
            </a:xfrm>
            <a:custGeom>
              <a:avLst/>
              <a:gdLst/>
              <a:ahLst/>
              <a:cxnLst/>
              <a:rect l="l" t="t" r="r" b="b"/>
              <a:pathLst>
                <a:path w="3159690" h="810260">
                  <a:moveTo>
                    <a:pt x="0" y="0"/>
                  </a:moveTo>
                  <a:lnTo>
                    <a:pt x="3159690" y="0"/>
                  </a:lnTo>
                  <a:lnTo>
                    <a:pt x="3159690" y="810260"/>
                  </a:lnTo>
                  <a:lnTo>
                    <a:pt x="0" y="810260"/>
                  </a:lnTo>
                  <a:close/>
                </a:path>
              </a:pathLst>
            </a:custGeom>
            <a:solidFill>
              <a:srgbClr val="FFFFFF">
                <a:alpha val="52941"/>
              </a:srgbClr>
            </a:solidFill>
          </p:spPr>
        </p:sp>
        <p:sp>
          <p:nvSpPr>
            <p:cNvPr id="22" name="TextBox 22"/>
            <p:cNvSpPr txBox="1"/>
            <p:nvPr/>
          </p:nvSpPr>
          <p:spPr>
            <a:xfrm>
              <a:off x="0" y="-47625"/>
              <a:ext cx="3159690" cy="857885"/>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id="23" name="Group 23"/>
          <p:cNvGrpSpPr/>
          <p:nvPr/>
        </p:nvGrpSpPr>
        <p:grpSpPr>
          <a:xfrm rot="5400000">
            <a:off x="16185794" y="299493"/>
            <a:ext cx="1853455" cy="1853455"/>
            <a:chOff x="0" y="0"/>
            <a:chExt cx="2471273" cy="2471273"/>
          </a:xfrm>
        </p:grpSpPr>
        <p:sp>
          <p:nvSpPr>
            <p:cNvPr id="24" name="Freeform 24"/>
            <p:cNvSpPr/>
            <p:nvPr/>
          </p:nvSpPr>
          <p:spPr>
            <a:xfrm>
              <a:off x="0" y="0"/>
              <a:ext cx="2471273" cy="2471273"/>
            </a:xfrm>
            <a:custGeom>
              <a:avLst/>
              <a:gdLst/>
              <a:ahLst/>
              <a:cxnLst/>
              <a:rect l="l" t="t" r="r" b="b"/>
              <a:pathLst>
                <a:path w="2471273" h="2471273">
                  <a:moveTo>
                    <a:pt x="0" y="0"/>
                  </a:moveTo>
                  <a:lnTo>
                    <a:pt x="2471273" y="0"/>
                  </a:lnTo>
                  <a:lnTo>
                    <a:pt x="2471273" y="2471273"/>
                  </a:lnTo>
                  <a:lnTo>
                    <a:pt x="0" y="2471273"/>
                  </a:lnTo>
                  <a:lnTo>
                    <a:pt x="0" y="0"/>
                  </a:lnTo>
                  <a:close/>
                </a:path>
              </a:pathLst>
            </a:custGeom>
            <a:blipFill>
              <a:blip r:embed="rId4"/>
              <a:stretch>
                <a:fillRect/>
              </a:stretch>
            </a:blipFill>
          </p:spPr>
        </p:sp>
        <p:grpSp>
          <p:nvGrpSpPr>
            <p:cNvPr id="25" name="Group 25"/>
            <p:cNvGrpSpPr/>
            <p:nvPr/>
          </p:nvGrpSpPr>
          <p:grpSpPr>
            <a:xfrm>
              <a:off x="1096101" y="688508"/>
              <a:ext cx="279071" cy="279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096101" y="1503694"/>
              <a:ext cx="279071" cy="27907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31" name="Group 31"/>
          <p:cNvGrpSpPr/>
          <p:nvPr/>
        </p:nvGrpSpPr>
        <p:grpSpPr>
          <a:xfrm>
            <a:off x="206693" y="0"/>
            <a:ext cx="592806" cy="2562077"/>
            <a:chOff x="0" y="0"/>
            <a:chExt cx="790408" cy="3416102"/>
          </a:xfrm>
        </p:grpSpPr>
        <p:sp>
          <p:nvSpPr>
            <p:cNvPr id="32" name="Freeform 32"/>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6" name="Group 36"/>
          <p:cNvGrpSpPr/>
          <p:nvPr/>
        </p:nvGrpSpPr>
        <p:grpSpPr>
          <a:xfrm>
            <a:off x="17446443" y="7724923"/>
            <a:ext cx="592806" cy="2562077"/>
            <a:chOff x="0" y="0"/>
            <a:chExt cx="790408" cy="3416102"/>
          </a:xfrm>
        </p:grpSpPr>
        <p:sp>
          <p:nvSpPr>
            <p:cNvPr id="37" name="Freeform 37"/>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41" name="TextBox 41"/>
          <p:cNvSpPr txBox="1"/>
          <p:nvPr/>
        </p:nvSpPr>
        <p:spPr>
          <a:xfrm>
            <a:off x="2115697" y="2655143"/>
            <a:ext cx="10387707" cy="1993646"/>
          </a:xfrm>
          <a:prstGeom prst="rect">
            <a:avLst/>
          </a:prstGeom>
        </p:spPr>
        <p:txBody>
          <a:bodyPr lIns="0" tIns="0" rIns="0" bIns="0" rtlCol="0" anchor="t">
            <a:spAutoFit/>
          </a:bodyPr>
          <a:lstStyle/>
          <a:p>
            <a:pPr algn="just">
              <a:lnSpc>
                <a:spcPts val="3172"/>
              </a:lnSpc>
            </a:pPr>
            <a:r>
              <a:rPr lang="en-US" sz="2600">
                <a:solidFill>
                  <a:srgbClr val="3A3E61"/>
                </a:solidFill>
                <a:latin typeface="Vintii"/>
                <a:ea typeface="Vintii"/>
                <a:cs typeface="Vintii"/>
                <a:sym typeface="Vintii"/>
              </a:rPr>
              <a:t>Pada percobaan ketiga digunakan metode ekualisasi, normalisasi, dilasi, erosi dan sharpening didapatkan akurasi testing pada Random Forest yaitu 0.525, pada SVM yaitu 0.725, dan KNN yaitu 0.625. Hal ini disebabkan karena  proses sharpening memperkuat noise, merusak bentuk struktur citra sehingga dapat menyebabkan akurasi citra menurun.</a:t>
            </a:r>
          </a:p>
        </p:txBody>
      </p:sp>
      <p:sp>
        <p:nvSpPr>
          <p:cNvPr id="42" name="TextBox 42"/>
          <p:cNvSpPr txBox="1"/>
          <p:nvPr/>
        </p:nvSpPr>
        <p:spPr>
          <a:xfrm>
            <a:off x="5922567" y="6065863"/>
            <a:ext cx="10387707" cy="2450592"/>
          </a:xfrm>
          <a:prstGeom prst="rect">
            <a:avLst/>
          </a:prstGeom>
        </p:spPr>
        <p:txBody>
          <a:bodyPr lIns="0" tIns="0" rIns="0" bIns="0" rtlCol="0" anchor="t">
            <a:spAutoFit/>
          </a:bodyPr>
          <a:lstStyle/>
          <a:p>
            <a:pPr algn="just">
              <a:lnSpc>
                <a:spcPts val="3294"/>
              </a:lnSpc>
            </a:pPr>
            <a:r>
              <a:rPr lang="en-US" sz="2700">
                <a:solidFill>
                  <a:srgbClr val="3A3E61"/>
                </a:solidFill>
                <a:latin typeface="Vintii"/>
                <a:ea typeface="Vintii"/>
                <a:cs typeface="Vintii"/>
                <a:sym typeface="Vintii"/>
              </a:rPr>
              <a:t>Pada percobaan keempat digunakan metode ekualisasi, sobel dan sharpening didapatkan akurasi testing pada Random Forest yaitu 0.65, pada SVM yaitu 0.8, dan KNN yaitu 0.7. Hal ini disebabkan karena proses sobel berguna untuk mendeteksi tepi dari batasan tumor dan tidak mengubah bentuk struktur secara drastis. Sharpening digunakan untk memperjelas batas dari hasil sobel sehingga akurasi meningkat.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2025189">
            <a:off x="15794744" y="538698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3" name="Freeform 3"/>
          <p:cNvSpPr/>
          <p:nvPr/>
        </p:nvSpPr>
        <p:spPr>
          <a:xfrm>
            <a:off x="14202090" y="-1322495"/>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3"/>
            <a:stretch>
              <a:fillRect/>
            </a:stretch>
          </a:blipFill>
        </p:spPr>
      </p:sp>
      <p:sp>
        <p:nvSpPr>
          <p:cNvPr id="4" name="Freeform 4"/>
          <p:cNvSpPr/>
          <p:nvPr/>
        </p:nvSpPr>
        <p:spPr>
          <a:xfrm rot="2025189">
            <a:off x="-5688281" y="-467875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5" name="Freeform 5"/>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3"/>
            <a:stretch>
              <a:fillRect/>
            </a:stretch>
          </a:blipFill>
        </p:spPr>
      </p:sp>
      <p:grpSp>
        <p:nvGrpSpPr>
          <p:cNvPr id="6" name="Group 6"/>
          <p:cNvGrpSpPr/>
          <p:nvPr/>
        </p:nvGrpSpPr>
        <p:grpSpPr>
          <a:xfrm rot="5400000">
            <a:off x="503096" y="7910545"/>
            <a:ext cx="1853455" cy="1853455"/>
            <a:chOff x="0" y="0"/>
            <a:chExt cx="2471273" cy="2471273"/>
          </a:xfrm>
        </p:grpSpPr>
        <p:sp>
          <p:nvSpPr>
            <p:cNvPr id="7" name="Freeform 7"/>
            <p:cNvSpPr/>
            <p:nvPr/>
          </p:nvSpPr>
          <p:spPr>
            <a:xfrm>
              <a:off x="0" y="0"/>
              <a:ext cx="2471273" cy="2471273"/>
            </a:xfrm>
            <a:custGeom>
              <a:avLst/>
              <a:gdLst/>
              <a:ahLst/>
              <a:cxnLst/>
              <a:rect l="l" t="t" r="r" b="b"/>
              <a:pathLst>
                <a:path w="2471273" h="2471273">
                  <a:moveTo>
                    <a:pt x="0" y="0"/>
                  </a:moveTo>
                  <a:lnTo>
                    <a:pt x="2471273" y="0"/>
                  </a:lnTo>
                  <a:lnTo>
                    <a:pt x="2471273" y="2471273"/>
                  </a:lnTo>
                  <a:lnTo>
                    <a:pt x="0" y="2471273"/>
                  </a:lnTo>
                  <a:lnTo>
                    <a:pt x="0" y="0"/>
                  </a:lnTo>
                  <a:close/>
                </a:path>
              </a:pathLst>
            </a:custGeom>
            <a:blipFill>
              <a:blip r:embed="rId4"/>
              <a:stretch>
                <a:fillRect/>
              </a:stretch>
            </a:blipFill>
          </p:spPr>
        </p:sp>
        <p:grpSp>
          <p:nvGrpSpPr>
            <p:cNvPr id="8" name="Group 8"/>
            <p:cNvGrpSpPr/>
            <p:nvPr/>
          </p:nvGrpSpPr>
          <p:grpSpPr>
            <a:xfrm>
              <a:off x="1096101" y="688508"/>
              <a:ext cx="279071" cy="2790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96101" y="1503694"/>
              <a:ext cx="279071" cy="2790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14" name="Group 14"/>
          <p:cNvGrpSpPr/>
          <p:nvPr/>
        </p:nvGrpSpPr>
        <p:grpSpPr>
          <a:xfrm>
            <a:off x="1429823" y="2160978"/>
            <a:ext cx="11174500" cy="2865551"/>
            <a:chOff x="0" y="0"/>
            <a:chExt cx="3159690" cy="810260"/>
          </a:xfrm>
        </p:grpSpPr>
        <p:sp>
          <p:nvSpPr>
            <p:cNvPr id="15" name="Freeform 15"/>
            <p:cNvSpPr/>
            <p:nvPr/>
          </p:nvSpPr>
          <p:spPr>
            <a:xfrm>
              <a:off x="0" y="0"/>
              <a:ext cx="3159690" cy="810260"/>
            </a:xfrm>
            <a:custGeom>
              <a:avLst/>
              <a:gdLst/>
              <a:ahLst/>
              <a:cxnLst/>
              <a:rect l="l" t="t" r="r" b="b"/>
              <a:pathLst>
                <a:path w="3159690" h="810260">
                  <a:moveTo>
                    <a:pt x="0" y="0"/>
                  </a:moveTo>
                  <a:lnTo>
                    <a:pt x="3159690" y="0"/>
                  </a:lnTo>
                  <a:lnTo>
                    <a:pt x="3159690" y="810260"/>
                  </a:lnTo>
                  <a:lnTo>
                    <a:pt x="0" y="810260"/>
                  </a:lnTo>
                  <a:close/>
                </a:path>
              </a:pathLst>
            </a:custGeom>
            <a:solidFill>
              <a:srgbClr val="FFFFFF">
                <a:alpha val="52941"/>
              </a:srgbClr>
            </a:solidFill>
          </p:spPr>
        </p:sp>
        <p:sp>
          <p:nvSpPr>
            <p:cNvPr id="16" name="TextBox 16"/>
            <p:cNvSpPr txBox="1"/>
            <p:nvPr/>
          </p:nvSpPr>
          <p:spPr>
            <a:xfrm>
              <a:off x="0" y="-47625"/>
              <a:ext cx="3159690" cy="857885"/>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17" name="Freeform 17"/>
          <p:cNvSpPr/>
          <p:nvPr/>
        </p:nvSpPr>
        <p:spPr>
          <a:xfrm rot="-5400000">
            <a:off x="5743462" y="-1772210"/>
            <a:ext cx="3266710" cy="11534244"/>
          </a:xfrm>
          <a:custGeom>
            <a:avLst/>
            <a:gdLst/>
            <a:ahLst/>
            <a:cxnLst/>
            <a:rect l="l" t="t" r="r" b="b"/>
            <a:pathLst>
              <a:path w="3266710" h="11534244">
                <a:moveTo>
                  <a:pt x="0" y="0"/>
                </a:moveTo>
                <a:lnTo>
                  <a:pt x="3266710" y="0"/>
                </a:lnTo>
                <a:lnTo>
                  <a:pt x="3266710" y="11534244"/>
                </a:lnTo>
                <a:lnTo>
                  <a:pt x="0" y="11534244"/>
                </a:lnTo>
                <a:lnTo>
                  <a:pt x="0" y="0"/>
                </a:lnTo>
                <a:close/>
              </a:path>
            </a:pathLst>
          </a:custGeom>
          <a:blipFill>
            <a:blip r:embed="rId5"/>
            <a:stretch>
              <a:fillRect l="-33326" r="-97944"/>
            </a:stretch>
          </a:blipFill>
        </p:spPr>
      </p:sp>
      <p:sp>
        <p:nvSpPr>
          <p:cNvPr id="18" name="TextBox 18"/>
          <p:cNvSpPr txBox="1"/>
          <p:nvPr/>
        </p:nvSpPr>
        <p:spPr>
          <a:xfrm>
            <a:off x="7309550" y="1169071"/>
            <a:ext cx="4406099" cy="847029"/>
          </a:xfrm>
          <a:prstGeom prst="rect">
            <a:avLst/>
          </a:prstGeom>
        </p:spPr>
        <p:txBody>
          <a:bodyPr lIns="0" tIns="0" rIns="0" bIns="0" rtlCol="0" anchor="t">
            <a:spAutoFit/>
          </a:bodyPr>
          <a:lstStyle/>
          <a:p>
            <a:pPr algn="ctr">
              <a:lnSpc>
                <a:spcPts val="5714"/>
              </a:lnSpc>
            </a:pPr>
            <a:r>
              <a:rPr lang="en-US" sz="5195">
                <a:solidFill>
                  <a:srgbClr val="3A3E61"/>
                </a:solidFill>
                <a:latin typeface="Unique"/>
                <a:ea typeface="Unique"/>
                <a:cs typeface="Unique"/>
                <a:sym typeface="Unique"/>
              </a:rPr>
              <a:t>Hasil ANALISIS</a:t>
            </a:r>
          </a:p>
        </p:txBody>
      </p:sp>
      <p:grpSp>
        <p:nvGrpSpPr>
          <p:cNvPr id="19" name="Group 19"/>
          <p:cNvGrpSpPr/>
          <p:nvPr/>
        </p:nvGrpSpPr>
        <p:grpSpPr>
          <a:xfrm rot="5400000">
            <a:off x="16185794" y="299493"/>
            <a:ext cx="1853455" cy="1853455"/>
            <a:chOff x="0" y="0"/>
            <a:chExt cx="2471273" cy="2471273"/>
          </a:xfrm>
        </p:grpSpPr>
        <p:sp>
          <p:nvSpPr>
            <p:cNvPr id="20" name="Freeform 20"/>
            <p:cNvSpPr/>
            <p:nvPr/>
          </p:nvSpPr>
          <p:spPr>
            <a:xfrm>
              <a:off x="0" y="0"/>
              <a:ext cx="2471273" cy="2471273"/>
            </a:xfrm>
            <a:custGeom>
              <a:avLst/>
              <a:gdLst/>
              <a:ahLst/>
              <a:cxnLst/>
              <a:rect l="l" t="t" r="r" b="b"/>
              <a:pathLst>
                <a:path w="2471273" h="2471273">
                  <a:moveTo>
                    <a:pt x="0" y="0"/>
                  </a:moveTo>
                  <a:lnTo>
                    <a:pt x="2471273" y="0"/>
                  </a:lnTo>
                  <a:lnTo>
                    <a:pt x="2471273" y="2471273"/>
                  </a:lnTo>
                  <a:lnTo>
                    <a:pt x="0" y="2471273"/>
                  </a:lnTo>
                  <a:lnTo>
                    <a:pt x="0" y="0"/>
                  </a:lnTo>
                  <a:close/>
                </a:path>
              </a:pathLst>
            </a:custGeom>
            <a:blipFill>
              <a:blip r:embed="rId4"/>
              <a:stretch>
                <a:fillRect/>
              </a:stretch>
            </a:blipFill>
          </p:spPr>
        </p:sp>
        <p:grpSp>
          <p:nvGrpSpPr>
            <p:cNvPr id="21" name="Group 21"/>
            <p:cNvGrpSpPr/>
            <p:nvPr/>
          </p:nvGrpSpPr>
          <p:grpSpPr>
            <a:xfrm>
              <a:off x="1096101" y="688508"/>
              <a:ext cx="279071" cy="2790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96101" y="1503694"/>
              <a:ext cx="279071" cy="2790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27" name="Group 27"/>
          <p:cNvGrpSpPr/>
          <p:nvPr/>
        </p:nvGrpSpPr>
        <p:grpSpPr>
          <a:xfrm>
            <a:off x="206693" y="0"/>
            <a:ext cx="592806" cy="2562077"/>
            <a:chOff x="0" y="0"/>
            <a:chExt cx="790408" cy="3416102"/>
          </a:xfrm>
        </p:grpSpPr>
        <p:sp>
          <p:nvSpPr>
            <p:cNvPr id="28" name="Freeform 28"/>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2" name="Group 32"/>
          <p:cNvGrpSpPr/>
          <p:nvPr/>
        </p:nvGrpSpPr>
        <p:grpSpPr>
          <a:xfrm>
            <a:off x="17446443" y="7724923"/>
            <a:ext cx="592806" cy="2562077"/>
            <a:chOff x="0" y="0"/>
            <a:chExt cx="790408" cy="3416102"/>
          </a:xfrm>
        </p:grpSpPr>
        <p:sp>
          <p:nvSpPr>
            <p:cNvPr id="33" name="Freeform 33"/>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37" name="TextBox 37"/>
          <p:cNvSpPr txBox="1"/>
          <p:nvPr/>
        </p:nvSpPr>
        <p:spPr>
          <a:xfrm>
            <a:off x="2115697" y="2655143"/>
            <a:ext cx="10387707" cy="1993646"/>
          </a:xfrm>
          <a:prstGeom prst="rect">
            <a:avLst/>
          </a:prstGeom>
        </p:spPr>
        <p:txBody>
          <a:bodyPr lIns="0" tIns="0" rIns="0" bIns="0" rtlCol="0" anchor="t">
            <a:spAutoFit/>
          </a:bodyPr>
          <a:lstStyle/>
          <a:p>
            <a:pPr algn="just">
              <a:lnSpc>
                <a:spcPts val="3172"/>
              </a:lnSpc>
            </a:pPr>
            <a:r>
              <a:rPr lang="en-US" sz="2600">
                <a:solidFill>
                  <a:srgbClr val="3A3E61"/>
                </a:solidFill>
                <a:latin typeface="Vintii"/>
                <a:ea typeface="Vintii"/>
                <a:cs typeface="Vintii"/>
                <a:sym typeface="Vintii"/>
              </a:rPr>
              <a:t>Pada percobaan kelima digunakan metode ekualisasi, normalisasi, sobel dan sharpening didapatkan akurasi testing pada Random Forest yaitu 0.55, pada SVM yaitu 55, dan KNN yaitu 0.45. Hal ini disebabkan karena  proses normalisasi  dapat meratakan perbedaan intensitas nilai piksel sehingga membuat deteksi sobel menjadi lemah dan dapat menurunkan nilai akurasi.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a:off x="-3086100" y="-266560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3" name="Freeform 3"/>
          <p:cNvSpPr/>
          <p:nvPr/>
        </p:nvSpPr>
        <p:spPr>
          <a:xfrm>
            <a:off x="14401695"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4" name="Freeform 4"/>
          <p:cNvSpPr/>
          <p:nvPr/>
        </p:nvSpPr>
        <p:spPr>
          <a:xfrm>
            <a:off x="685800" y="1028700"/>
            <a:ext cx="14988802" cy="8229600"/>
          </a:xfrm>
          <a:custGeom>
            <a:avLst/>
            <a:gdLst/>
            <a:ahLst/>
            <a:cxnLst/>
            <a:rect l="l" t="t" r="r" b="b"/>
            <a:pathLst>
              <a:path w="14988802" h="8229600">
                <a:moveTo>
                  <a:pt x="0" y="0"/>
                </a:moveTo>
                <a:lnTo>
                  <a:pt x="14988802" y="0"/>
                </a:lnTo>
                <a:lnTo>
                  <a:pt x="14988802" y="8229600"/>
                </a:lnTo>
                <a:lnTo>
                  <a:pt x="0" y="8229600"/>
                </a:lnTo>
                <a:lnTo>
                  <a:pt x="0" y="0"/>
                </a:lnTo>
                <a:close/>
              </a:path>
            </a:pathLst>
          </a:custGeom>
          <a:blipFill>
            <a:blip r:embed="rId3"/>
            <a:stretch>
              <a:fillRect b="-14060"/>
            </a:stretch>
          </a:blipFill>
        </p:spPr>
      </p:sp>
      <p:sp>
        <p:nvSpPr>
          <p:cNvPr id="5" name="AutoShape 5"/>
          <p:cNvSpPr/>
          <p:nvPr/>
        </p:nvSpPr>
        <p:spPr>
          <a:xfrm>
            <a:off x="886598" y="1244449"/>
            <a:ext cx="14432047" cy="0"/>
          </a:xfrm>
          <a:prstGeom prst="line">
            <a:avLst/>
          </a:prstGeom>
          <a:ln w="76200" cap="rnd">
            <a:solidFill>
              <a:srgbClr val="3A3E61"/>
            </a:solidFill>
            <a:prstDash val="sysDash"/>
            <a:headEnd type="none" w="sm" len="sm"/>
            <a:tailEnd type="none" w="sm" len="sm"/>
          </a:ln>
        </p:spPr>
      </p:sp>
      <p:grpSp>
        <p:nvGrpSpPr>
          <p:cNvPr id="6" name="Group 6"/>
          <p:cNvGrpSpPr/>
          <p:nvPr/>
        </p:nvGrpSpPr>
        <p:grpSpPr>
          <a:xfrm rot="5400000">
            <a:off x="16300589" y="2171772"/>
            <a:ext cx="1420060" cy="1420060"/>
            <a:chOff x="0" y="0"/>
            <a:chExt cx="1893413" cy="1893413"/>
          </a:xfrm>
        </p:grpSpPr>
        <p:sp>
          <p:nvSpPr>
            <p:cNvPr id="7" name="Freeform 7"/>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4"/>
              <a:stretch>
                <a:fillRect/>
              </a:stretch>
            </a:blipFill>
          </p:spPr>
        </p:sp>
        <p:grpSp>
          <p:nvGrpSpPr>
            <p:cNvPr id="8" name="Group 8"/>
            <p:cNvGrpSpPr/>
            <p:nvPr/>
          </p:nvGrpSpPr>
          <p:grpSpPr>
            <a:xfrm>
              <a:off x="839799" y="527514"/>
              <a:ext cx="213816" cy="2138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839799" y="1152084"/>
              <a:ext cx="213816" cy="2138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14" name="Group 14"/>
          <p:cNvGrpSpPr/>
          <p:nvPr/>
        </p:nvGrpSpPr>
        <p:grpSpPr>
          <a:xfrm rot="5400000">
            <a:off x="16253947" y="6695168"/>
            <a:ext cx="1420060" cy="1420060"/>
            <a:chOff x="0" y="0"/>
            <a:chExt cx="1893413" cy="1893413"/>
          </a:xfrm>
        </p:grpSpPr>
        <p:sp>
          <p:nvSpPr>
            <p:cNvPr id="15" name="Freeform 15"/>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4"/>
              <a:stretch>
                <a:fillRect/>
              </a:stretch>
            </a:blipFill>
          </p:spPr>
        </p:sp>
        <p:grpSp>
          <p:nvGrpSpPr>
            <p:cNvPr id="16" name="Group 16"/>
            <p:cNvGrpSpPr/>
            <p:nvPr/>
          </p:nvGrpSpPr>
          <p:grpSpPr>
            <a:xfrm>
              <a:off x="839799" y="527514"/>
              <a:ext cx="213816" cy="21381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9" name="Group 19"/>
            <p:cNvGrpSpPr/>
            <p:nvPr/>
          </p:nvGrpSpPr>
          <p:grpSpPr>
            <a:xfrm>
              <a:off x="839799" y="1152084"/>
              <a:ext cx="213816" cy="2138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sp>
        <p:nvSpPr>
          <p:cNvPr id="22" name="AutoShape 22"/>
          <p:cNvSpPr/>
          <p:nvPr/>
        </p:nvSpPr>
        <p:spPr>
          <a:xfrm>
            <a:off x="886598" y="9018076"/>
            <a:ext cx="14432047" cy="0"/>
          </a:xfrm>
          <a:prstGeom prst="line">
            <a:avLst/>
          </a:prstGeom>
          <a:ln w="76200" cap="rnd">
            <a:solidFill>
              <a:srgbClr val="3A3E61"/>
            </a:solidFill>
            <a:prstDash val="sysDash"/>
            <a:headEnd type="none" w="sm" len="sm"/>
            <a:tailEnd type="none" w="sm" len="sm"/>
          </a:ln>
        </p:spPr>
      </p:sp>
      <p:grpSp>
        <p:nvGrpSpPr>
          <p:cNvPr id="23" name="Group 23"/>
          <p:cNvGrpSpPr/>
          <p:nvPr/>
        </p:nvGrpSpPr>
        <p:grpSpPr>
          <a:xfrm>
            <a:off x="16725876" y="3858660"/>
            <a:ext cx="592806" cy="2562077"/>
            <a:chOff x="0" y="0"/>
            <a:chExt cx="790408" cy="3416102"/>
          </a:xfrm>
        </p:grpSpPr>
        <p:sp>
          <p:nvSpPr>
            <p:cNvPr id="24" name="Freeform 24"/>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8" name="Freeform 28"/>
          <p:cNvSpPr/>
          <p:nvPr/>
        </p:nvSpPr>
        <p:spPr>
          <a:xfrm rot="-5400000">
            <a:off x="4485892" y="-2000313"/>
            <a:ext cx="7388617" cy="14287626"/>
          </a:xfrm>
          <a:custGeom>
            <a:avLst/>
            <a:gdLst/>
            <a:ahLst/>
            <a:cxnLst/>
            <a:rect l="l" t="t" r="r" b="b"/>
            <a:pathLst>
              <a:path w="7388617" h="14287626">
                <a:moveTo>
                  <a:pt x="0" y="0"/>
                </a:moveTo>
                <a:lnTo>
                  <a:pt x="7388617" y="0"/>
                </a:lnTo>
                <a:lnTo>
                  <a:pt x="7388617" y="14287626"/>
                </a:lnTo>
                <a:lnTo>
                  <a:pt x="0" y="14287626"/>
                </a:lnTo>
                <a:lnTo>
                  <a:pt x="0" y="0"/>
                </a:lnTo>
                <a:close/>
              </a:path>
            </a:pathLst>
          </a:custGeom>
          <a:blipFill>
            <a:blip r:embed="rId7"/>
            <a:stretch>
              <a:fillRect l="-14239" r="-12419"/>
            </a:stretch>
          </a:blipFill>
        </p:spPr>
      </p:sp>
      <p:grpSp>
        <p:nvGrpSpPr>
          <p:cNvPr id="29" name="Group 29"/>
          <p:cNvGrpSpPr/>
          <p:nvPr/>
        </p:nvGrpSpPr>
        <p:grpSpPr>
          <a:xfrm>
            <a:off x="1262388" y="1673902"/>
            <a:ext cx="13835626" cy="6939196"/>
            <a:chOff x="0" y="0"/>
            <a:chExt cx="3912147" cy="1962120"/>
          </a:xfrm>
        </p:grpSpPr>
        <p:sp>
          <p:nvSpPr>
            <p:cNvPr id="30" name="Freeform 30"/>
            <p:cNvSpPr/>
            <p:nvPr/>
          </p:nvSpPr>
          <p:spPr>
            <a:xfrm>
              <a:off x="0" y="0"/>
              <a:ext cx="3912147" cy="1962120"/>
            </a:xfrm>
            <a:custGeom>
              <a:avLst/>
              <a:gdLst/>
              <a:ahLst/>
              <a:cxnLst/>
              <a:rect l="l" t="t" r="r" b="b"/>
              <a:pathLst>
                <a:path w="3912147" h="1962120">
                  <a:moveTo>
                    <a:pt x="0" y="0"/>
                  </a:moveTo>
                  <a:lnTo>
                    <a:pt x="3912147" y="0"/>
                  </a:lnTo>
                  <a:lnTo>
                    <a:pt x="3912147" y="1962120"/>
                  </a:lnTo>
                  <a:lnTo>
                    <a:pt x="0" y="1962120"/>
                  </a:lnTo>
                  <a:close/>
                </a:path>
              </a:pathLst>
            </a:custGeom>
            <a:solidFill>
              <a:srgbClr val="FFFFFF">
                <a:alpha val="52941"/>
              </a:srgbClr>
            </a:solidFill>
          </p:spPr>
        </p:sp>
        <p:sp>
          <p:nvSpPr>
            <p:cNvPr id="31" name="TextBox 31"/>
            <p:cNvSpPr txBox="1"/>
            <p:nvPr/>
          </p:nvSpPr>
          <p:spPr>
            <a:xfrm>
              <a:off x="0" y="-47625"/>
              <a:ext cx="3912147" cy="2009745"/>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32" name="TextBox 32"/>
          <p:cNvSpPr txBox="1"/>
          <p:nvPr/>
        </p:nvSpPr>
        <p:spPr>
          <a:xfrm>
            <a:off x="1958707" y="2114622"/>
            <a:ext cx="4174548" cy="847029"/>
          </a:xfrm>
          <a:prstGeom prst="rect">
            <a:avLst/>
          </a:prstGeom>
        </p:spPr>
        <p:txBody>
          <a:bodyPr lIns="0" tIns="0" rIns="0" bIns="0" rtlCol="0" anchor="t">
            <a:spAutoFit/>
          </a:bodyPr>
          <a:lstStyle/>
          <a:p>
            <a:pPr algn="l">
              <a:lnSpc>
                <a:spcPts val="5714"/>
              </a:lnSpc>
            </a:pPr>
            <a:r>
              <a:rPr lang="en-US" sz="5195">
                <a:solidFill>
                  <a:srgbClr val="3A3E61"/>
                </a:solidFill>
                <a:latin typeface="Unique"/>
                <a:ea typeface="Unique"/>
                <a:cs typeface="Unique"/>
                <a:sym typeface="Unique"/>
              </a:rPr>
              <a:t>Kesimpulan</a:t>
            </a:r>
          </a:p>
        </p:txBody>
      </p:sp>
      <p:sp>
        <p:nvSpPr>
          <p:cNvPr id="33" name="TextBox 33"/>
          <p:cNvSpPr txBox="1"/>
          <p:nvPr/>
        </p:nvSpPr>
        <p:spPr>
          <a:xfrm>
            <a:off x="1958707" y="3502388"/>
            <a:ext cx="12442988" cy="3192780"/>
          </a:xfrm>
          <a:prstGeom prst="rect">
            <a:avLst/>
          </a:prstGeom>
        </p:spPr>
        <p:txBody>
          <a:bodyPr lIns="0" tIns="0" rIns="0" bIns="0" rtlCol="0" anchor="t">
            <a:spAutoFit/>
          </a:bodyPr>
          <a:lstStyle/>
          <a:p>
            <a:pPr algn="just">
              <a:lnSpc>
                <a:spcPts val="3660"/>
              </a:lnSpc>
            </a:pPr>
            <a:r>
              <a:rPr lang="en-US" sz="3000">
                <a:solidFill>
                  <a:srgbClr val="3A3E61"/>
                </a:solidFill>
                <a:latin typeface="Vintii"/>
                <a:ea typeface="Vintii"/>
                <a:cs typeface="Vintii"/>
                <a:sym typeface="Vintii"/>
              </a:rPr>
              <a:t>Proyek ini menunjukkan krusialnya preprocessing citra MRI (seperti grayscaling, resize, normalisasi, histogram equalization) untuk akurasi deteksi tumor otak. Eksperimen pada model (Random Forest, SVM, KNN) menunjukkan respons beragam terhadap preprocessing, dengan satu model lebih unggul. Kesimpulannya, eksperimen dan penyesuaian preprocessing yang cermat sangat vital untuk kinerja optimal klasifikasi citra medis, karena efektivitasnya bergantung pada dataset dan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a:off x="-4478740" y="3482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3" name="Freeform 3"/>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3"/>
            <a:stretch>
              <a:fillRect/>
            </a:stretch>
          </a:blipFill>
        </p:spPr>
      </p:sp>
      <p:sp>
        <p:nvSpPr>
          <p:cNvPr id="4" name="Freeform 4"/>
          <p:cNvSpPr/>
          <p:nvPr/>
        </p:nvSpPr>
        <p:spPr>
          <a:xfrm>
            <a:off x="14173200" y="2839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5" name="Freeform 5"/>
          <p:cNvSpPr/>
          <p:nvPr/>
        </p:nvSpPr>
        <p:spPr>
          <a:xfrm rot="-5593216">
            <a:off x="14010667" y="-1791078"/>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3"/>
            <a:stretch>
              <a:fillRect/>
            </a:stretch>
          </a:blipFill>
        </p:spPr>
      </p:sp>
      <p:grpSp>
        <p:nvGrpSpPr>
          <p:cNvPr id="6" name="Group 6"/>
          <p:cNvGrpSpPr/>
          <p:nvPr/>
        </p:nvGrpSpPr>
        <p:grpSpPr>
          <a:xfrm>
            <a:off x="711705" y="651325"/>
            <a:ext cx="16864590" cy="8984349"/>
            <a:chOff x="0" y="0"/>
            <a:chExt cx="4441703" cy="2366248"/>
          </a:xfrm>
        </p:grpSpPr>
        <p:sp>
          <p:nvSpPr>
            <p:cNvPr id="7" name="Freeform 7"/>
            <p:cNvSpPr/>
            <p:nvPr/>
          </p:nvSpPr>
          <p:spPr>
            <a:xfrm>
              <a:off x="0" y="0"/>
              <a:ext cx="4441703" cy="2366248"/>
            </a:xfrm>
            <a:custGeom>
              <a:avLst/>
              <a:gdLst/>
              <a:ahLst/>
              <a:cxnLst/>
              <a:rect l="l" t="t" r="r" b="b"/>
              <a:pathLst>
                <a:path w="4441703" h="2366248">
                  <a:moveTo>
                    <a:pt x="23412" y="0"/>
                  </a:moveTo>
                  <a:lnTo>
                    <a:pt x="4418290" y="0"/>
                  </a:lnTo>
                  <a:cubicBezTo>
                    <a:pt x="4424500" y="0"/>
                    <a:pt x="4430455" y="2467"/>
                    <a:pt x="4434845" y="6857"/>
                  </a:cubicBezTo>
                  <a:cubicBezTo>
                    <a:pt x="4439236" y="11248"/>
                    <a:pt x="4441703" y="17203"/>
                    <a:pt x="4441703" y="23412"/>
                  </a:cubicBezTo>
                  <a:lnTo>
                    <a:pt x="4441703" y="2342836"/>
                  </a:lnTo>
                  <a:cubicBezTo>
                    <a:pt x="4441703" y="2355766"/>
                    <a:pt x="4431221" y="2366248"/>
                    <a:pt x="4418290" y="2366248"/>
                  </a:cubicBezTo>
                  <a:lnTo>
                    <a:pt x="23412" y="2366248"/>
                  </a:lnTo>
                  <a:cubicBezTo>
                    <a:pt x="17203" y="2366248"/>
                    <a:pt x="11248" y="2363782"/>
                    <a:pt x="6857" y="2359391"/>
                  </a:cubicBezTo>
                  <a:cubicBezTo>
                    <a:pt x="2467" y="2355000"/>
                    <a:pt x="0" y="2349045"/>
                    <a:pt x="0" y="2342836"/>
                  </a:cubicBezTo>
                  <a:lnTo>
                    <a:pt x="0" y="23412"/>
                  </a:lnTo>
                  <a:cubicBezTo>
                    <a:pt x="0" y="10482"/>
                    <a:pt x="10482" y="0"/>
                    <a:pt x="23412" y="0"/>
                  </a:cubicBezTo>
                  <a:close/>
                </a:path>
              </a:pathLst>
            </a:custGeom>
            <a:solidFill>
              <a:srgbClr val="000000">
                <a:alpha val="0"/>
              </a:srgbClr>
            </a:solidFill>
            <a:ln w="66675" cap="rnd">
              <a:solidFill>
                <a:srgbClr val="9AA5DF"/>
              </a:solidFill>
              <a:prstDash val="dash"/>
              <a:round/>
            </a:ln>
          </p:spPr>
        </p:sp>
        <p:sp>
          <p:nvSpPr>
            <p:cNvPr id="8" name="TextBox 8"/>
            <p:cNvSpPr txBox="1"/>
            <p:nvPr/>
          </p:nvSpPr>
          <p:spPr>
            <a:xfrm>
              <a:off x="0" y="-47625"/>
              <a:ext cx="4441703" cy="2413873"/>
            </a:xfrm>
            <a:prstGeom prst="rect">
              <a:avLst/>
            </a:prstGeom>
          </p:spPr>
          <p:txBody>
            <a:bodyPr lIns="50800" tIns="50800" rIns="50800" bIns="50800" rtlCol="0" anchor="ctr"/>
            <a:lstStyle/>
            <a:p>
              <a:pPr algn="ctr">
                <a:lnSpc>
                  <a:spcPts val="2485"/>
                </a:lnSpc>
              </a:pPr>
              <a:endParaRPr/>
            </a:p>
          </p:txBody>
        </p:sp>
      </p:grpSp>
      <p:sp>
        <p:nvSpPr>
          <p:cNvPr id="9" name="Freeform 9"/>
          <p:cNvSpPr/>
          <p:nvPr/>
        </p:nvSpPr>
        <p:spPr>
          <a:xfrm rot="5400000">
            <a:off x="15839240" y="2209872"/>
            <a:ext cx="1420060" cy="1420060"/>
          </a:xfrm>
          <a:custGeom>
            <a:avLst/>
            <a:gdLst/>
            <a:ahLst/>
            <a:cxnLst/>
            <a:rect l="l" t="t" r="r" b="b"/>
            <a:pathLst>
              <a:path w="1420060" h="1420060">
                <a:moveTo>
                  <a:pt x="0" y="0"/>
                </a:moveTo>
                <a:lnTo>
                  <a:pt x="1420060" y="0"/>
                </a:lnTo>
                <a:lnTo>
                  <a:pt x="1420060" y="1420060"/>
                </a:lnTo>
                <a:lnTo>
                  <a:pt x="0" y="1420060"/>
                </a:lnTo>
                <a:lnTo>
                  <a:pt x="0" y="0"/>
                </a:lnTo>
                <a:close/>
              </a:path>
            </a:pathLst>
          </a:custGeom>
          <a:blipFill>
            <a:blip r:embed="rId4"/>
            <a:stretch>
              <a:fillRect/>
            </a:stretch>
          </a:blipFill>
        </p:spPr>
      </p:sp>
      <p:grpSp>
        <p:nvGrpSpPr>
          <p:cNvPr id="10" name="Group 10"/>
          <p:cNvGrpSpPr/>
          <p:nvPr/>
        </p:nvGrpSpPr>
        <p:grpSpPr>
          <a:xfrm rot="5400000">
            <a:off x="16703303" y="2839721"/>
            <a:ext cx="160362" cy="1603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2" name="TextBox 12"/>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grpSp>
        <p:nvGrpSpPr>
          <p:cNvPr id="13" name="Group 13"/>
          <p:cNvGrpSpPr/>
          <p:nvPr/>
        </p:nvGrpSpPr>
        <p:grpSpPr>
          <a:xfrm rot="5400000">
            <a:off x="16234876" y="2839721"/>
            <a:ext cx="160362" cy="16036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5" name="TextBox 15"/>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sp>
        <p:nvSpPr>
          <p:cNvPr id="16" name="Freeform 16"/>
          <p:cNvSpPr/>
          <p:nvPr/>
        </p:nvSpPr>
        <p:spPr>
          <a:xfrm rot="5400000">
            <a:off x="15792598" y="6733268"/>
            <a:ext cx="1420060" cy="1420060"/>
          </a:xfrm>
          <a:custGeom>
            <a:avLst/>
            <a:gdLst/>
            <a:ahLst/>
            <a:cxnLst/>
            <a:rect l="l" t="t" r="r" b="b"/>
            <a:pathLst>
              <a:path w="1420060" h="1420060">
                <a:moveTo>
                  <a:pt x="0" y="0"/>
                </a:moveTo>
                <a:lnTo>
                  <a:pt x="1420060" y="0"/>
                </a:lnTo>
                <a:lnTo>
                  <a:pt x="1420060" y="1420060"/>
                </a:lnTo>
                <a:lnTo>
                  <a:pt x="0" y="1420060"/>
                </a:lnTo>
                <a:lnTo>
                  <a:pt x="0" y="0"/>
                </a:lnTo>
                <a:close/>
              </a:path>
            </a:pathLst>
          </a:custGeom>
          <a:blipFill>
            <a:blip r:embed="rId4"/>
            <a:stretch>
              <a:fillRect/>
            </a:stretch>
          </a:blipFill>
        </p:spPr>
      </p:sp>
      <p:grpSp>
        <p:nvGrpSpPr>
          <p:cNvPr id="17" name="Group 17"/>
          <p:cNvGrpSpPr/>
          <p:nvPr/>
        </p:nvGrpSpPr>
        <p:grpSpPr>
          <a:xfrm rot="5400000">
            <a:off x="16656661" y="7363117"/>
            <a:ext cx="160362" cy="16036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9" name="TextBox 19"/>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grpSp>
        <p:nvGrpSpPr>
          <p:cNvPr id="20" name="Group 20"/>
          <p:cNvGrpSpPr/>
          <p:nvPr/>
        </p:nvGrpSpPr>
        <p:grpSpPr>
          <a:xfrm rot="5400000">
            <a:off x="16188234" y="7363117"/>
            <a:ext cx="160362" cy="16036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2" name="TextBox 22"/>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sp>
        <p:nvSpPr>
          <p:cNvPr id="23" name="Freeform 23"/>
          <p:cNvSpPr/>
          <p:nvPr/>
        </p:nvSpPr>
        <p:spPr>
          <a:xfrm>
            <a:off x="16299509" y="3896760"/>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6299509" y="4582209"/>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16299509" y="5267657"/>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6299509" y="5953105"/>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rot="2700000">
            <a:off x="8104892" y="420705"/>
            <a:ext cx="2078215" cy="2144500"/>
          </a:xfrm>
          <a:custGeom>
            <a:avLst/>
            <a:gdLst/>
            <a:ahLst/>
            <a:cxnLst/>
            <a:rect l="l" t="t" r="r" b="b"/>
            <a:pathLst>
              <a:path w="2078215" h="2144500">
                <a:moveTo>
                  <a:pt x="0" y="0"/>
                </a:moveTo>
                <a:lnTo>
                  <a:pt x="2078216" y="0"/>
                </a:lnTo>
                <a:lnTo>
                  <a:pt x="2078216" y="2144500"/>
                </a:lnTo>
                <a:lnTo>
                  <a:pt x="0" y="2144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28"/>
          <p:cNvSpPr txBox="1"/>
          <p:nvPr/>
        </p:nvSpPr>
        <p:spPr>
          <a:xfrm>
            <a:off x="4967298" y="3223027"/>
            <a:ext cx="8353404" cy="3709518"/>
          </a:xfrm>
          <a:prstGeom prst="rect">
            <a:avLst/>
          </a:prstGeom>
        </p:spPr>
        <p:txBody>
          <a:bodyPr lIns="0" tIns="0" rIns="0" bIns="0" rtlCol="0" anchor="t">
            <a:spAutoFit/>
          </a:bodyPr>
          <a:lstStyle/>
          <a:p>
            <a:pPr algn="ctr">
              <a:lnSpc>
                <a:spcPts val="13571"/>
              </a:lnSpc>
            </a:pPr>
            <a:r>
              <a:rPr lang="en-US" sz="12338">
                <a:solidFill>
                  <a:srgbClr val="3A3E61"/>
                </a:solidFill>
                <a:latin typeface="Unique"/>
                <a:ea typeface="Unique"/>
                <a:cs typeface="Unique"/>
                <a:sym typeface="Unique"/>
              </a:rPr>
              <a:t>TERIMA KASIH</a:t>
            </a:r>
          </a:p>
        </p:txBody>
      </p:sp>
      <p:sp>
        <p:nvSpPr>
          <p:cNvPr id="29" name="Freeform 29"/>
          <p:cNvSpPr/>
          <p:nvPr/>
        </p:nvSpPr>
        <p:spPr>
          <a:xfrm rot="5400000">
            <a:off x="1075342" y="2209872"/>
            <a:ext cx="1420060" cy="1420060"/>
          </a:xfrm>
          <a:custGeom>
            <a:avLst/>
            <a:gdLst/>
            <a:ahLst/>
            <a:cxnLst/>
            <a:rect l="l" t="t" r="r" b="b"/>
            <a:pathLst>
              <a:path w="1420060" h="1420060">
                <a:moveTo>
                  <a:pt x="0" y="0"/>
                </a:moveTo>
                <a:lnTo>
                  <a:pt x="1420060" y="0"/>
                </a:lnTo>
                <a:lnTo>
                  <a:pt x="1420060" y="1420060"/>
                </a:lnTo>
                <a:lnTo>
                  <a:pt x="0" y="1420060"/>
                </a:lnTo>
                <a:lnTo>
                  <a:pt x="0" y="0"/>
                </a:lnTo>
                <a:close/>
              </a:path>
            </a:pathLst>
          </a:custGeom>
          <a:blipFill>
            <a:blip r:embed="rId4"/>
            <a:stretch>
              <a:fillRect/>
            </a:stretch>
          </a:blipFill>
        </p:spPr>
      </p:sp>
      <p:grpSp>
        <p:nvGrpSpPr>
          <p:cNvPr id="30" name="Group 30"/>
          <p:cNvGrpSpPr/>
          <p:nvPr/>
        </p:nvGrpSpPr>
        <p:grpSpPr>
          <a:xfrm rot="5400000">
            <a:off x="1939405" y="2839721"/>
            <a:ext cx="160362" cy="16036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32" name="TextBox 32"/>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grpSp>
        <p:nvGrpSpPr>
          <p:cNvPr id="33" name="Group 33"/>
          <p:cNvGrpSpPr/>
          <p:nvPr/>
        </p:nvGrpSpPr>
        <p:grpSpPr>
          <a:xfrm rot="5400000">
            <a:off x="1470977" y="2839721"/>
            <a:ext cx="160362" cy="16036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35" name="TextBox 35"/>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sp>
        <p:nvSpPr>
          <p:cNvPr id="36" name="Freeform 36"/>
          <p:cNvSpPr/>
          <p:nvPr/>
        </p:nvSpPr>
        <p:spPr>
          <a:xfrm rot="5400000">
            <a:off x="1028700" y="6733268"/>
            <a:ext cx="1420060" cy="1420060"/>
          </a:xfrm>
          <a:custGeom>
            <a:avLst/>
            <a:gdLst/>
            <a:ahLst/>
            <a:cxnLst/>
            <a:rect l="l" t="t" r="r" b="b"/>
            <a:pathLst>
              <a:path w="1420060" h="1420060">
                <a:moveTo>
                  <a:pt x="0" y="0"/>
                </a:moveTo>
                <a:lnTo>
                  <a:pt x="1420060" y="0"/>
                </a:lnTo>
                <a:lnTo>
                  <a:pt x="1420060" y="1420060"/>
                </a:lnTo>
                <a:lnTo>
                  <a:pt x="0" y="1420060"/>
                </a:lnTo>
                <a:lnTo>
                  <a:pt x="0" y="0"/>
                </a:lnTo>
                <a:close/>
              </a:path>
            </a:pathLst>
          </a:custGeom>
          <a:blipFill>
            <a:blip r:embed="rId4"/>
            <a:stretch>
              <a:fillRect/>
            </a:stretch>
          </a:blipFill>
        </p:spPr>
      </p:sp>
      <p:grpSp>
        <p:nvGrpSpPr>
          <p:cNvPr id="37" name="Group 37"/>
          <p:cNvGrpSpPr/>
          <p:nvPr/>
        </p:nvGrpSpPr>
        <p:grpSpPr>
          <a:xfrm rot="5400000">
            <a:off x="1892763" y="7363117"/>
            <a:ext cx="160362" cy="160362"/>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39" name="TextBox 39"/>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grpSp>
        <p:nvGrpSpPr>
          <p:cNvPr id="40" name="Group 40"/>
          <p:cNvGrpSpPr/>
          <p:nvPr/>
        </p:nvGrpSpPr>
        <p:grpSpPr>
          <a:xfrm rot="5400000">
            <a:off x="1424335" y="7363117"/>
            <a:ext cx="160362" cy="160362"/>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42" name="TextBox 42"/>
            <p:cNvSpPr txBox="1"/>
            <p:nvPr/>
          </p:nvSpPr>
          <p:spPr>
            <a:xfrm>
              <a:off x="76200" y="19050"/>
              <a:ext cx="660400" cy="717550"/>
            </a:xfrm>
            <a:prstGeom prst="rect">
              <a:avLst/>
            </a:prstGeom>
          </p:spPr>
          <p:txBody>
            <a:bodyPr lIns="54372" tIns="54372" rIns="54372" bIns="54372" rtlCol="0" anchor="ctr"/>
            <a:lstStyle/>
            <a:p>
              <a:pPr algn="ctr">
                <a:lnSpc>
                  <a:spcPts val="2659"/>
                </a:lnSpc>
              </a:pPr>
              <a:endParaRPr/>
            </a:p>
          </p:txBody>
        </p:sp>
      </p:grpSp>
      <p:sp>
        <p:nvSpPr>
          <p:cNvPr id="43" name="Freeform 43"/>
          <p:cNvSpPr/>
          <p:nvPr/>
        </p:nvSpPr>
        <p:spPr>
          <a:xfrm>
            <a:off x="1535611" y="3896760"/>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4" name="Freeform 44"/>
          <p:cNvSpPr/>
          <p:nvPr/>
        </p:nvSpPr>
        <p:spPr>
          <a:xfrm>
            <a:off x="1535611" y="4582209"/>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5" name="Freeform 45"/>
          <p:cNvSpPr/>
          <p:nvPr/>
        </p:nvSpPr>
        <p:spPr>
          <a:xfrm>
            <a:off x="1535611" y="5267657"/>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Freeform 46"/>
          <p:cNvSpPr/>
          <p:nvPr/>
        </p:nvSpPr>
        <p:spPr>
          <a:xfrm>
            <a:off x="1535611" y="5953105"/>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2"/>
            <a:stretch>
              <a:fillRect/>
            </a:stretch>
          </a:blipFill>
        </p:spPr>
      </p:sp>
      <p:sp>
        <p:nvSpPr>
          <p:cNvPr id="3" name="Freeform 3"/>
          <p:cNvSpPr/>
          <p:nvPr/>
        </p:nvSpPr>
        <p:spPr>
          <a:xfrm rot="-5593216">
            <a:off x="14010667" y="-1791078"/>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2"/>
            <a:stretch>
              <a:fillRect/>
            </a:stretch>
          </a:blipFill>
        </p:spPr>
      </p:sp>
      <p:sp>
        <p:nvSpPr>
          <p:cNvPr id="4" name="Freeform 4"/>
          <p:cNvSpPr/>
          <p:nvPr/>
        </p:nvSpPr>
        <p:spPr>
          <a:xfrm rot="-8100000">
            <a:off x="15335691" y="2710682"/>
            <a:ext cx="2662126" cy="2747034"/>
          </a:xfrm>
          <a:custGeom>
            <a:avLst/>
            <a:gdLst/>
            <a:ahLst/>
            <a:cxnLst/>
            <a:rect l="l" t="t" r="r" b="b"/>
            <a:pathLst>
              <a:path w="2662126" h="2747034">
                <a:moveTo>
                  <a:pt x="0" y="0"/>
                </a:moveTo>
                <a:lnTo>
                  <a:pt x="2662126" y="0"/>
                </a:lnTo>
                <a:lnTo>
                  <a:pt x="2662126" y="2747034"/>
                </a:lnTo>
                <a:lnTo>
                  <a:pt x="0" y="2747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764743">
            <a:off x="-3939419" y="-8123799"/>
            <a:ext cx="11652341" cy="11652341"/>
          </a:xfrm>
          <a:custGeom>
            <a:avLst/>
            <a:gdLst/>
            <a:ahLst/>
            <a:cxnLst/>
            <a:rect l="l" t="t" r="r" b="b"/>
            <a:pathLst>
              <a:path w="11652341" h="11652341">
                <a:moveTo>
                  <a:pt x="0" y="0"/>
                </a:moveTo>
                <a:lnTo>
                  <a:pt x="11652342" y="0"/>
                </a:lnTo>
                <a:lnTo>
                  <a:pt x="11652342" y="11652342"/>
                </a:lnTo>
                <a:lnTo>
                  <a:pt x="0" y="11652342"/>
                </a:lnTo>
                <a:lnTo>
                  <a:pt x="0" y="0"/>
                </a:lnTo>
                <a:close/>
              </a:path>
            </a:pathLst>
          </a:custGeom>
          <a:blipFill>
            <a:blip r:embed="rId5"/>
            <a:stretch>
              <a:fillRect/>
            </a:stretch>
          </a:blipFill>
        </p:spPr>
      </p:sp>
      <p:grpSp>
        <p:nvGrpSpPr>
          <p:cNvPr id="6" name="Group 6"/>
          <p:cNvGrpSpPr/>
          <p:nvPr/>
        </p:nvGrpSpPr>
        <p:grpSpPr>
          <a:xfrm rot="5400000">
            <a:off x="1886752" y="2171772"/>
            <a:ext cx="1420060" cy="1420060"/>
            <a:chOff x="0" y="0"/>
            <a:chExt cx="1893413" cy="1893413"/>
          </a:xfrm>
        </p:grpSpPr>
        <p:sp>
          <p:nvSpPr>
            <p:cNvPr id="7" name="Freeform 7"/>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6"/>
              <a:stretch>
                <a:fillRect/>
              </a:stretch>
            </a:blipFill>
          </p:spPr>
        </p:sp>
        <p:grpSp>
          <p:nvGrpSpPr>
            <p:cNvPr id="8" name="Group 8"/>
            <p:cNvGrpSpPr/>
            <p:nvPr/>
          </p:nvGrpSpPr>
          <p:grpSpPr>
            <a:xfrm>
              <a:off x="839799" y="527514"/>
              <a:ext cx="213816" cy="2138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839799" y="1152084"/>
              <a:ext cx="213816" cy="2138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14" name="Group 14"/>
          <p:cNvGrpSpPr/>
          <p:nvPr/>
        </p:nvGrpSpPr>
        <p:grpSpPr>
          <a:xfrm rot="5400000">
            <a:off x="1840110" y="6695168"/>
            <a:ext cx="1420060" cy="1420060"/>
            <a:chOff x="0" y="0"/>
            <a:chExt cx="1893413" cy="1893413"/>
          </a:xfrm>
        </p:grpSpPr>
        <p:sp>
          <p:nvSpPr>
            <p:cNvPr id="15" name="Freeform 15"/>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6"/>
              <a:stretch>
                <a:fillRect/>
              </a:stretch>
            </a:blipFill>
          </p:spPr>
        </p:sp>
        <p:grpSp>
          <p:nvGrpSpPr>
            <p:cNvPr id="16" name="Group 16"/>
            <p:cNvGrpSpPr/>
            <p:nvPr/>
          </p:nvGrpSpPr>
          <p:grpSpPr>
            <a:xfrm>
              <a:off x="839799" y="527514"/>
              <a:ext cx="213816" cy="21381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9" name="Group 19"/>
            <p:cNvGrpSpPr/>
            <p:nvPr/>
          </p:nvGrpSpPr>
          <p:grpSpPr>
            <a:xfrm>
              <a:off x="839799" y="1152084"/>
              <a:ext cx="213816" cy="2138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sp>
        <p:nvSpPr>
          <p:cNvPr id="22" name="Freeform 22"/>
          <p:cNvSpPr/>
          <p:nvPr/>
        </p:nvSpPr>
        <p:spPr>
          <a:xfrm>
            <a:off x="2347021" y="3858660"/>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2347021" y="4544109"/>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2347021" y="5229557"/>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47021" y="5915005"/>
            <a:ext cx="522843" cy="505732"/>
          </a:xfrm>
          <a:custGeom>
            <a:avLst/>
            <a:gdLst/>
            <a:ahLst/>
            <a:cxnLst/>
            <a:rect l="l" t="t" r="r" b="b"/>
            <a:pathLst>
              <a:path w="522843" h="505732">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4096891" y="2786552"/>
            <a:ext cx="10094219" cy="2804652"/>
          </a:xfrm>
          <a:prstGeom prst="rect">
            <a:avLst/>
          </a:prstGeom>
        </p:spPr>
        <p:txBody>
          <a:bodyPr lIns="0" tIns="0" rIns="0" bIns="0" rtlCol="0" anchor="t">
            <a:spAutoFit/>
          </a:bodyPr>
          <a:lstStyle/>
          <a:p>
            <a:pPr algn="ctr">
              <a:lnSpc>
                <a:spcPts val="10272"/>
              </a:lnSpc>
            </a:pPr>
            <a:r>
              <a:rPr lang="en-US" sz="9338">
                <a:solidFill>
                  <a:srgbClr val="3A3E61"/>
                </a:solidFill>
                <a:latin typeface="Unique"/>
                <a:ea typeface="Unique"/>
                <a:cs typeface="Unique"/>
                <a:sym typeface="Unique"/>
              </a:rPr>
              <a:t>PENDETEKSI TUMOR OTAK</a:t>
            </a:r>
          </a:p>
        </p:txBody>
      </p:sp>
      <p:sp>
        <p:nvSpPr>
          <p:cNvPr id="27" name="TextBox 27"/>
          <p:cNvSpPr txBox="1"/>
          <p:nvPr/>
        </p:nvSpPr>
        <p:spPr>
          <a:xfrm>
            <a:off x="2869864" y="5747871"/>
            <a:ext cx="12804738" cy="704076"/>
          </a:xfrm>
          <a:prstGeom prst="rect">
            <a:avLst/>
          </a:prstGeom>
        </p:spPr>
        <p:txBody>
          <a:bodyPr lIns="0" tIns="0" rIns="0" bIns="0" rtlCol="0" anchor="t">
            <a:spAutoFit/>
          </a:bodyPr>
          <a:lstStyle/>
          <a:p>
            <a:pPr algn="ctr">
              <a:lnSpc>
                <a:spcPts val="5406"/>
              </a:lnSpc>
            </a:pPr>
            <a:r>
              <a:rPr lang="en-US" sz="4914">
                <a:solidFill>
                  <a:srgbClr val="3A3E61"/>
                </a:solidFill>
                <a:latin typeface="Vintii"/>
                <a:ea typeface="Vintii"/>
                <a:cs typeface="Vintii"/>
                <a:sym typeface="Vintii"/>
              </a:rPr>
              <a:t>Menggunakan Citra MRI &amp; Pengolahan Citra Digital</a:t>
            </a:r>
          </a:p>
        </p:txBody>
      </p:sp>
      <p:sp>
        <p:nvSpPr>
          <p:cNvPr id="28" name="AutoShape 28"/>
          <p:cNvSpPr/>
          <p:nvPr/>
        </p:nvSpPr>
        <p:spPr>
          <a:xfrm flipV="1">
            <a:off x="15674602" y="0"/>
            <a:ext cx="2613398" cy="1028700"/>
          </a:xfrm>
          <a:prstGeom prst="line">
            <a:avLst/>
          </a:prstGeom>
          <a:ln w="76200" cap="rnd">
            <a:solidFill>
              <a:srgbClr val="9AA5DF"/>
            </a:solidFill>
            <a:prstDash val="sysDash"/>
            <a:headEnd type="none" w="sm" len="sm"/>
            <a:tailEnd type="none" w="sm" len="sm"/>
          </a:ln>
        </p:spPr>
      </p:sp>
      <p:sp>
        <p:nvSpPr>
          <p:cNvPr id="29" name="Freeform 29"/>
          <p:cNvSpPr/>
          <p:nvPr/>
        </p:nvSpPr>
        <p:spPr>
          <a:xfrm rot="-1764743">
            <a:off x="10343423" y="7749018"/>
            <a:ext cx="11652341" cy="11652341"/>
          </a:xfrm>
          <a:custGeom>
            <a:avLst/>
            <a:gdLst/>
            <a:ahLst/>
            <a:cxnLst/>
            <a:rect l="l" t="t" r="r" b="b"/>
            <a:pathLst>
              <a:path w="11652341" h="11652341">
                <a:moveTo>
                  <a:pt x="0" y="0"/>
                </a:moveTo>
                <a:lnTo>
                  <a:pt x="11652342" y="0"/>
                </a:lnTo>
                <a:lnTo>
                  <a:pt x="11652342" y="11652341"/>
                </a:lnTo>
                <a:lnTo>
                  <a:pt x="0" y="11652341"/>
                </a:lnTo>
                <a:lnTo>
                  <a:pt x="0" y="0"/>
                </a:lnTo>
                <a:close/>
              </a:path>
            </a:pathLst>
          </a:custGeom>
          <a:blipFill>
            <a:blip r:embed="rId5"/>
            <a:stretch>
              <a:fillRect/>
            </a:stretch>
          </a:blipFill>
        </p:spPr>
      </p:sp>
      <p:sp>
        <p:nvSpPr>
          <p:cNvPr id="30" name="AutoShape 30"/>
          <p:cNvSpPr/>
          <p:nvPr/>
        </p:nvSpPr>
        <p:spPr>
          <a:xfrm>
            <a:off x="15674602" y="9258300"/>
            <a:ext cx="2613398" cy="1028700"/>
          </a:xfrm>
          <a:prstGeom prst="line">
            <a:avLst/>
          </a:prstGeom>
          <a:ln w="76200" cap="rnd">
            <a:solidFill>
              <a:srgbClr val="9AA5DF"/>
            </a:solidFill>
            <a:prstDash val="sysDash"/>
            <a:headEnd type="none" w="sm" len="sm"/>
            <a:tailEnd type="none" w="sm" len="sm"/>
          </a:ln>
        </p:spPr>
      </p:sp>
      <p:sp>
        <p:nvSpPr>
          <p:cNvPr id="31" name="AutoShape 31"/>
          <p:cNvSpPr/>
          <p:nvPr/>
        </p:nvSpPr>
        <p:spPr>
          <a:xfrm flipH="1">
            <a:off x="0" y="9258300"/>
            <a:ext cx="2550140" cy="1028700"/>
          </a:xfrm>
          <a:prstGeom prst="line">
            <a:avLst/>
          </a:prstGeom>
          <a:ln w="76200" cap="rnd">
            <a:solidFill>
              <a:srgbClr val="9AA5DF"/>
            </a:solidFill>
            <a:prstDash val="sysDash"/>
            <a:headEnd type="none" w="sm" len="sm"/>
            <a:tailEnd type="none" w="sm" len="sm"/>
          </a:ln>
        </p:spPr>
      </p:sp>
      <p:sp>
        <p:nvSpPr>
          <p:cNvPr id="32" name="AutoShape 32"/>
          <p:cNvSpPr/>
          <p:nvPr/>
        </p:nvSpPr>
        <p:spPr>
          <a:xfrm flipH="1" flipV="1">
            <a:off x="0" y="0"/>
            <a:ext cx="2562741" cy="1064656"/>
          </a:xfrm>
          <a:prstGeom prst="line">
            <a:avLst/>
          </a:prstGeom>
          <a:ln w="76200" cap="rnd">
            <a:solidFill>
              <a:srgbClr val="9AA5DF"/>
            </a:solidFill>
            <a:prstDash val="sysDash"/>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AutoShape 2"/>
          <p:cNvSpPr/>
          <p:nvPr/>
        </p:nvSpPr>
        <p:spPr>
          <a:xfrm>
            <a:off x="5028104" y="9056176"/>
            <a:ext cx="12670879" cy="0"/>
          </a:xfrm>
          <a:prstGeom prst="line">
            <a:avLst/>
          </a:prstGeom>
          <a:ln w="76200" cap="rnd">
            <a:solidFill>
              <a:srgbClr val="3A3E61"/>
            </a:solidFill>
            <a:prstDash val="sysDash"/>
            <a:headEnd type="none" w="sm" len="sm"/>
            <a:tailEnd type="none" w="sm" len="sm"/>
          </a:ln>
        </p:spPr>
      </p:sp>
      <p:sp>
        <p:nvSpPr>
          <p:cNvPr id="3" name="Freeform 3"/>
          <p:cNvSpPr/>
          <p:nvPr/>
        </p:nvSpPr>
        <p:spPr>
          <a:xfrm>
            <a:off x="-3093881" y="-346189"/>
            <a:ext cx="10979378" cy="10979378"/>
          </a:xfrm>
          <a:custGeom>
            <a:avLst/>
            <a:gdLst/>
            <a:ahLst/>
            <a:cxnLst/>
            <a:rect l="l" t="t" r="r" b="b"/>
            <a:pathLst>
              <a:path w="10979378" h="10979378">
                <a:moveTo>
                  <a:pt x="0" y="0"/>
                </a:moveTo>
                <a:lnTo>
                  <a:pt x="10979378" y="0"/>
                </a:lnTo>
                <a:lnTo>
                  <a:pt x="10979378" y="10979378"/>
                </a:lnTo>
                <a:lnTo>
                  <a:pt x="0" y="10979378"/>
                </a:lnTo>
                <a:lnTo>
                  <a:pt x="0" y="0"/>
                </a:lnTo>
                <a:close/>
              </a:path>
            </a:pathLst>
          </a:custGeom>
          <a:blipFill>
            <a:blip r:embed="rId2"/>
            <a:stretch>
              <a:fillRect/>
            </a:stretch>
          </a:blipFill>
        </p:spPr>
      </p:sp>
      <p:sp>
        <p:nvSpPr>
          <p:cNvPr id="4" name="AutoShape 4"/>
          <p:cNvSpPr/>
          <p:nvPr/>
        </p:nvSpPr>
        <p:spPr>
          <a:xfrm>
            <a:off x="5028104" y="1206349"/>
            <a:ext cx="12670879" cy="0"/>
          </a:xfrm>
          <a:prstGeom prst="line">
            <a:avLst/>
          </a:prstGeom>
          <a:ln w="76200" cap="rnd">
            <a:solidFill>
              <a:srgbClr val="3A3E61"/>
            </a:solidFill>
            <a:prstDash val="sysDash"/>
            <a:headEnd type="none" w="sm" len="sm"/>
            <a:tailEnd type="none" w="sm" len="sm"/>
          </a:ln>
        </p:spPr>
      </p:sp>
      <p:grpSp>
        <p:nvGrpSpPr>
          <p:cNvPr id="5" name="Group 5"/>
          <p:cNvGrpSpPr/>
          <p:nvPr/>
        </p:nvGrpSpPr>
        <p:grpSpPr>
          <a:xfrm rot="5400000">
            <a:off x="16278923" y="534419"/>
            <a:ext cx="1420060" cy="1420060"/>
            <a:chOff x="0" y="0"/>
            <a:chExt cx="1893413" cy="1893413"/>
          </a:xfrm>
        </p:grpSpPr>
        <p:sp>
          <p:nvSpPr>
            <p:cNvPr id="6" name="Freeform 6"/>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3"/>
              <a:stretch>
                <a:fillRect/>
              </a:stretch>
            </a:blipFill>
          </p:spPr>
        </p:sp>
        <p:grpSp>
          <p:nvGrpSpPr>
            <p:cNvPr id="7" name="Group 7"/>
            <p:cNvGrpSpPr/>
            <p:nvPr/>
          </p:nvGrpSpPr>
          <p:grpSpPr>
            <a:xfrm>
              <a:off x="839799" y="527514"/>
              <a:ext cx="213816" cy="2138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839799" y="1152084"/>
              <a:ext cx="213816" cy="2138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13" name="Group 13"/>
          <p:cNvGrpSpPr/>
          <p:nvPr/>
        </p:nvGrpSpPr>
        <p:grpSpPr>
          <a:xfrm rot="5400000">
            <a:off x="16278923" y="8308046"/>
            <a:ext cx="1420060" cy="1420060"/>
            <a:chOff x="0" y="0"/>
            <a:chExt cx="1893413" cy="1893413"/>
          </a:xfrm>
        </p:grpSpPr>
        <p:sp>
          <p:nvSpPr>
            <p:cNvPr id="14" name="Freeform 14"/>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3"/>
              <a:stretch>
                <a:fillRect/>
              </a:stretch>
            </a:blipFill>
          </p:spPr>
        </p:sp>
        <p:grpSp>
          <p:nvGrpSpPr>
            <p:cNvPr id="15" name="Group 15"/>
            <p:cNvGrpSpPr/>
            <p:nvPr/>
          </p:nvGrpSpPr>
          <p:grpSpPr>
            <a:xfrm>
              <a:off x="839799" y="527514"/>
              <a:ext cx="213816" cy="21381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a:off x="839799" y="1152084"/>
              <a:ext cx="213816" cy="21381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21" name="Group 21"/>
          <p:cNvGrpSpPr/>
          <p:nvPr/>
        </p:nvGrpSpPr>
        <p:grpSpPr>
          <a:xfrm>
            <a:off x="16040822" y="3858660"/>
            <a:ext cx="592806" cy="2562077"/>
            <a:chOff x="0" y="0"/>
            <a:chExt cx="790408" cy="3416102"/>
          </a:xfrm>
        </p:grpSpPr>
        <p:sp>
          <p:nvSpPr>
            <p:cNvPr id="22" name="Freeform 22"/>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6" name="TextBox 26"/>
          <p:cNvSpPr txBox="1"/>
          <p:nvPr/>
        </p:nvSpPr>
        <p:spPr>
          <a:xfrm>
            <a:off x="9811371" y="1435250"/>
            <a:ext cx="5620602" cy="2166162"/>
          </a:xfrm>
          <a:prstGeom prst="rect">
            <a:avLst/>
          </a:prstGeom>
        </p:spPr>
        <p:txBody>
          <a:bodyPr lIns="0" tIns="0" rIns="0" bIns="0" rtlCol="0" anchor="t">
            <a:spAutoFit/>
          </a:bodyPr>
          <a:lstStyle/>
          <a:p>
            <a:pPr algn="ctr">
              <a:lnSpc>
                <a:spcPts val="7910"/>
              </a:lnSpc>
            </a:pPr>
            <a:r>
              <a:rPr lang="en-US" sz="7191" dirty="0">
                <a:solidFill>
                  <a:srgbClr val="3A3E61"/>
                </a:solidFill>
                <a:latin typeface="Unique"/>
                <a:ea typeface="Unique"/>
                <a:cs typeface="Unique"/>
                <a:sym typeface="Unique"/>
              </a:rPr>
              <a:t>ANGGOTA KELOMPOK</a:t>
            </a:r>
          </a:p>
        </p:txBody>
      </p:sp>
      <p:sp>
        <p:nvSpPr>
          <p:cNvPr id="27" name="TextBox 27"/>
          <p:cNvSpPr txBox="1"/>
          <p:nvPr/>
        </p:nvSpPr>
        <p:spPr>
          <a:xfrm>
            <a:off x="8469427" y="5529001"/>
            <a:ext cx="8090906" cy="428625"/>
          </a:xfrm>
          <a:prstGeom prst="rect">
            <a:avLst/>
          </a:prstGeom>
        </p:spPr>
        <p:txBody>
          <a:bodyPr lIns="0" tIns="0" rIns="0" bIns="0" rtlCol="0" anchor="t">
            <a:spAutoFit/>
          </a:bodyPr>
          <a:lstStyle/>
          <a:p>
            <a:pPr marL="647700" lvl="1" indent="-323850" algn="l">
              <a:lnSpc>
                <a:spcPts val="3300"/>
              </a:lnSpc>
              <a:buFont typeface="Arial"/>
              <a:buChar char="•"/>
            </a:pPr>
            <a:r>
              <a:rPr lang="en-US" sz="3000">
                <a:solidFill>
                  <a:srgbClr val="3A3E61"/>
                </a:solidFill>
                <a:latin typeface="Vintii"/>
                <a:ea typeface="Vintii"/>
                <a:cs typeface="Vintii"/>
                <a:sym typeface="Vintii"/>
              </a:rPr>
              <a:t>APTA MAHOGRA BHAMAKERTI : F1D022035</a:t>
            </a:r>
          </a:p>
        </p:txBody>
      </p:sp>
      <p:sp>
        <p:nvSpPr>
          <p:cNvPr id="28" name="TextBox 28"/>
          <p:cNvSpPr txBox="1"/>
          <p:nvPr/>
        </p:nvSpPr>
        <p:spPr>
          <a:xfrm>
            <a:off x="8469427" y="6481501"/>
            <a:ext cx="7736201" cy="428625"/>
          </a:xfrm>
          <a:prstGeom prst="rect">
            <a:avLst/>
          </a:prstGeom>
        </p:spPr>
        <p:txBody>
          <a:bodyPr lIns="0" tIns="0" rIns="0" bIns="0" rtlCol="0" anchor="t">
            <a:spAutoFit/>
          </a:bodyPr>
          <a:lstStyle/>
          <a:p>
            <a:pPr marL="647700" lvl="1" indent="-323850" algn="l">
              <a:lnSpc>
                <a:spcPts val="3300"/>
              </a:lnSpc>
              <a:buFont typeface="Arial"/>
              <a:buChar char="•"/>
            </a:pPr>
            <a:r>
              <a:rPr lang="en-US" sz="3000">
                <a:solidFill>
                  <a:srgbClr val="3A3E61"/>
                </a:solidFill>
                <a:latin typeface="Vintii"/>
                <a:ea typeface="Vintii"/>
                <a:cs typeface="Vintii"/>
                <a:sym typeface="Vintii"/>
              </a:rPr>
              <a:t>I MADE INDRA DWI PAYANA : F1D02310056</a:t>
            </a:r>
          </a:p>
        </p:txBody>
      </p:sp>
      <p:sp>
        <p:nvSpPr>
          <p:cNvPr id="29" name="TextBox 29"/>
          <p:cNvSpPr txBox="1"/>
          <p:nvPr/>
        </p:nvSpPr>
        <p:spPr>
          <a:xfrm>
            <a:off x="8469427" y="7434001"/>
            <a:ext cx="8716578" cy="428625"/>
          </a:xfrm>
          <a:prstGeom prst="rect">
            <a:avLst/>
          </a:prstGeom>
        </p:spPr>
        <p:txBody>
          <a:bodyPr lIns="0" tIns="0" rIns="0" bIns="0" rtlCol="0" anchor="t">
            <a:spAutoFit/>
          </a:bodyPr>
          <a:lstStyle/>
          <a:p>
            <a:pPr marL="647700" lvl="1" indent="-323850" algn="l">
              <a:lnSpc>
                <a:spcPts val="3300"/>
              </a:lnSpc>
              <a:buFont typeface="Arial"/>
              <a:buChar char="•"/>
            </a:pPr>
            <a:r>
              <a:rPr lang="en-US" sz="3000">
                <a:solidFill>
                  <a:srgbClr val="3A3E61"/>
                </a:solidFill>
                <a:latin typeface="Vintii"/>
                <a:ea typeface="Vintii"/>
                <a:cs typeface="Vintii"/>
                <a:sym typeface="Vintii"/>
              </a:rPr>
              <a:t>I. B. AMANTA PRADIPA KRISHNA : F1D02310059</a:t>
            </a:r>
          </a:p>
        </p:txBody>
      </p:sp>
      <p:sp>
        <p:nvSpPr>
          <p:cNvPr id="30" name="TextBox 30"/>
          <p:cNvSpPr txBox="1"/>
          <p:nvPr/>
        </p:nvSpPr>
        <p:spPr>
          <a:xfrm>
            <a:off x="8469427" y="4714875"/>
            <a:ext cx="6962546" cy="428625"/>
          </a:xfrm>
          <a:prstGeom prst="rect">
            <a:avLst/>
          </a:prstGeom>
        </p:spPr>
        <p:txBody>
          <a:bodyPr lIns="0" tIns="0" rIns="0" bIns="0" rtlCol="0" anchor="t">
            <a:spAutoFit/>
          </a:bodyPr>
          <a:lstStyle/>
          <a:p>
            <a:pPr marL="647700" lvl="1" indent="-323850" algn="l">
              <a:lnSpc>
                <a:spcPts val="3300"/>
              </a:lnSpc>
              <a:buFont typeface="Arial"/>
              <a:buChar char="•"/>
            </a:pPr>
            <a:r>
              <a:rPr lang="en-US" sz="3000">
                <a:solidFill>
                  <a:srgbClr val="3A3E61"/>
                </a:solidFill>
                <a:latin typeface="Vintii"/>
                <a:ea typeface="Vintii"/>
                <a:cs typeface="Vintii"/>
                <a:sym typeface="Vintii"/>
              </a:rPr>
              <a:t>KANDA RIFQI ALFAZ : F1D02310064</a:t>
            </a:r>
          </a:p>
        </p:txBody>
      </p:sp>
      <p:sp>
        <p:nvSpPr>
          <p:cNvPr id="31" name="TextBox 31"/>
          <p:cNvSpPr txBox="1"/>
          <p:nvPr/>
        </p:nvSpPr>
        <p:spPr>
          <a:xfrm>
            <a:off x="8469427" y="3905250"/>
            <a:ext cx="8090906" cy="847725"/>
          </a:xfrm>
          <a:prstGeom prst="rect">
            <a:avLst/>
          </a:prstGeom>
        </p:spPr>
        <p:txBody>
          <a:bodyPr lIns="0" tIns="0" rIns="0" bIns="0" rtlCol="0" anchor="t">
            <a:spAutoFit/>
          </a:bodyPr>
          <a:lstStyle/>
          <a:p>
            <a:pPr marL="647700" lvl="1" indent="-323850" algn="l">
              <a:lnSpc>
                <a:spcPts val="3300"/>
              </a:lnSpc>
              <a:buFont typeface="Arial"/>
              <a:buChar char="•"/>
            </a:pPr>
            <a:r>
              <a:rPr lang="en-US" sz="3000" dirty="0">
                <a:solidFill>
                  <a:srgbClr val="3A3E61"/>
                </a:solidFill>
                <a:latin typeface="Vintii"/>
                <a:ea typeface="Vintii"/>
                <a:cs typeface="Vintii"/>
                <a:sym typeface="Vintii"/>
              </a:rPr>
              <a:t>SINDI SUTRISNO EKA : F1D02310026</a:t>
            </a:r>
          </a:p>
          <a:p>
            <a:pPr algn="l">
              <a:lnSpc>
                <a:spcPts val="3300"/>
              </a:lnSpc>
            </a:pPr>
            <a:endParaRPr lang="en-US" sz="3000" dirty="0">
              <a:solidFill>
                <a:srgbClr val="3A3E61"/>
              </a:solidFill>
              <a:latin typeface="Vintii"/>
              <a:ea typeface="Vintii"/>
              <a:cs typeface="Vintii"/>
              <a:sym typeface="Vinti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a:off x="13758234" y="-1180902"/>
            <a:ext cx="11580664" cy="11580664"/>
          </a:xfrm>
          <a:custGeom>
            <a:avLst/>
            <a:gdLst/>
            <a:ahLst/>
            <a:cxnLst/>
            <a:rect l="l" t="t" r="r" b="b"/>
            <a:pathLst>
              <a:path w="11580664" h="11580664">
                <a:moveTo>
                  <a:pt x="0" y="0"/>
                </a:moveTo>
                <a:lnTo>
                  <a:pt x="11580664" y="0"/>
                </a:lnTo>
                <a:lnTo>
                  <a:pt x="11580664" y="11580665"/>
                </a:lnTo>
                <a:lnTo>
                  <a:pt x="0" y="11580665"/>
                </a:lnTo>
                <a:lnTo>
                  <a:pt x="0" y="0"/>
                </a:lnTo>
                <a:close/>
              </a:path>
            </a:pathLst>
          </a:custGeom>
          <a:blipFill>
            <a:blip r:embed="rId2"/>
            <a:stretch>
              <a:fillRect/>
            </a:stretch>
          </a:blipFill>
        </p:spPr>
      </p:sp>
      <p:sp>
        <p:nvSpPr>
          <p:cNvPr id="3" name="Freeform 3"/>
          <p:cNvSpPr/>
          <p:nvPr/>
        </p:nvSpPr>
        <p:spPr>
          <a:xfrm>
            <a:off x="-7053475" y="0"/>
            <a:ext cx="11580664" cy="11580664"/>
          </a:xfrm>
          <a:custGeom>
            <a:avLst/>
            <a:gdLst/>
            <a:ahLst/>
            <a:cxnLst/>
            <a:rect l="l" t="t" r="r" b="b"/>
            <a:pathLst>
              <a:path w="11580664" h="11580664">
                <a:moveTo>
                  <a:pt x="0" y="0"/>
                </a:moveTo>
                <a:lnTo>
                  <a:pt x="11580664" y="0"/>
                </a:lnTo>
                <a:lnTo>
                  <a:pt x="11580664" y="11580664"/>
                </a:lnTo>
                <a:lnTo>
                  <a:pt x="0" y="11580664"/>
                </a:lnTo>
                <a:lnTo>
                  <a:pt x="0" y="0"/>
                </a:lnTo>
                <a:close/>
              </a:path>
            </a:pathLst>
          </a:custGeom>
          <a:blipFill>
            <a:blip r:embed="rId2"/>
            <a:stretch>
              <a:fillRect/>
            </a:stretch>
          </a:blipFill>
        </p:spPr>
      </p:sp>
      <p:sp>
        <p:nvSpPr>
          <p:cNvPr id="4" name="Freeform 4"/>
          <p:cNvSpPr/>
          <p:nvPr/>
        </p:nvSpPr>
        <p:spPr>
          <a:xfrm>
            <a:off x="1313442" y="1028700"/>
            <a:ext cx="15590843" cy="7962573"/>
          </a:xfrm>
          <a:custGeom>
            <a:avLst/>
            <a:gdLst/>
            <a:ahLst/>
            <a:cxnLst/>
            <a:rect l="l" t="t" r="r" b="b"/>
            <a:pathLst>
              <a:path w="15590843" h="7962573">
                <a:moveTo>
                  <a:pt x="0" y="0"/>
                </a:moveTo>
                <a:lnTo>
                  <a:pt x="15590843" y="0"/>
                </a:lnTo>
                <a:lnTo>
                  <a:pt x="15590843" y="7962573"/>
                </a:lnTo>
                <a:lnTo>
                  <a:pt x="0" y="7962573"/>
                </a:lnTo>
                <a:lnTo>
                  <a:pt x="0" y="0"/>
                </a:lnTo>
                <a:close/>
              </a:path>
            </a:pathLst>
          </a:custGeom>
          <a:blipFill>
            <a:blip r:embed="rId3"/>
            <a:stretch>
              <a:fillRect t="-10331" b="-20121"/>
            </a:stretch>
          </a:blipFill>
        </p:spPr>
      </p:sp>
      <p:sp>
        <p:nvSpPr>
          <p:cNvPr id="5" name="Freeform 5"/>
          <p:cNvSpPr/>
          <p:nvPr/>
        </p:nvSpPr>
        <p:spPr>
          <a:xfrm rot="-5400000">
            <a:off x="5434194" y="-2271724"/>
            <a:ext cx="7465864" cy="14813868"/>
          </a:xfrm>
          <a:custGeom>
            <a:avLst/>
            <a:gdLst/>
            <a:ahLst/>
            <a:cxnLst/>
            <a:rect l="l" t="t" r="r" b="b"/>
            <a:pathLst>
              <a:path w="7465864" h="14813868">
                <a:moveTo>
                  <a:pt x="0" y="0"/>
                </a:moveTo>
                <a:lnTo>
                  <a:pt x="7465865" y="0"/>
                </a:lnTo>
                <a:lnTo>
                  <a:pt x="7465865" y="14813868"/>
                </a:lnTo>
                <a:lnTo>
                  <a:pt x="0" y="14813868"/>
                </a:lnTo>
                <a:lnTo>
                  <a:pt x="0" y="0"/>
                </a:lnTo>
                <a:close/>
              </a:path>
            </a:pathLst>
          </a:custGeom>
          <a:blipFill>
            <a:blip r:embed="rId4"/>
            <a:stretch>
              <a:fillRect l="-29965"/>
            </a:stretch>
          </a:blipFill>
        </p:spPr>
      </p:sp>
      <p:grpSp>
        <p:nvGrpSpPr>
          <p:cNvPr id="6" name="Group 6"/>
          <p:cNvGrpSpPr/>
          <p:nvPr/>
        </p:nvGrpSpPr>
        <p:grpSpPr>
          <a:xfrm>
            <a:off x="2002909" y="1605368"/>
            <a:ext cx="14217672" cy="7011744"/>
            <a:chOff x="0" y="0"/>
            <a:chExt cx="3744572" cy="1846714"/>
          </a:xfrm>
        </p:grpSpPr>
        <p:sp>
          <p:nvSpPr>
            <p:cNvPr id="7" name="Freeform 7"/>
            <p:cNvSpPr/>
            <p:nvPr/>
          </p:nvSpPr>
          <p:spPr>
            <a:xfrm>
              <a:off x="0" y="0"/>
              <a:ext cx="3744572" cy="1846714"/>
            </a:xfrm>
            <a:custGeom>
              <a:avLst/>
              <a:gdLst/>
              <a:ahLst/>
              <a:cxnLst/>
              <a:rect l="l" t="t" r="r" b="b"/>
              <a:pathLst>
                <a:path w="3744572" h="1846714">
                  <a:moveTo>
                    <a:pt x="0" y="0"/>
                  </a:moveTo>
                  <a:lnTo>
                    <a:pt x="3744572" y="0"/>
                  </a:lnTo>
                  <a:lnTo>
                    <a:pt x="3744572" y="1846714"/>
                  </a:lnTo>
                  <a:lnTo>
                    <a:pt x="0" y="1846714"/>
                  </a:lnTo>
                  <a:close/>
                </a:path>
              </a:pathLst>
            </a:custGeom>
            <a:solidFill>
              <a:srgbClr val="FFFFFF">
                <a:alpha val="52941"/>
              </a:srgbClr>
            </a:solidFill>
          </p:spPr>
        </p:sp>
        <p:sp>
          <p:nvSpPr>
            <p:cNvPr id="8" name="TextBox 8"/>
            <p:cNvSpPr txBox="1"/>
            <p:nvPr/>
          </p:nvSpPr>
          <p:spPr>
            <a:xfrm>
              <a:off x="0" y="-47625"/>
              <a:ext cx="3744572" cy="1894339"/>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id="9" name="Group 9"/>
          <p:cNvGrpSpPr/>
          <p:nvPr/>
        </p:nvGrpSpPr>
        <p:grpSpPr>
          <a:xfrm rot="5400000">
            <a:off x="341991" y="293191"/>
            <a:ext cx="1420060" cy="1420060"/>
            <a:chOff x="0" y="0"/>
            <a:chExt cx="1893413" cy="1893413"/>
          </a:xfrm>
        </p:grpSpPr>
        <p:sp>
          <p:nvSpPr>
            <p:cNvPr id="10" name="Freeform 10"/>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5"/>
              <a:stretch>
                <a:fillRect/>
              </a:stretch>
            </a:blipFill>
          </p:spPr>
        </p:sp>
        <p:grpSp>
          <p:nvGrpSpPr>
            <p:cNvPr id="11" name="Group 11"/>
            <p:cNvGrpSpPr/>
            <p:nvPr/>
          </p:nvGrpSpPr>
          <p:grpSpPr>
            <a:xfrm>
              <a:off x="839799" y="527514"/>
              <a:ext cx="213816" cy="2138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839799" y="1152084"/>
              <a:ext cx="213816" cy="2138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17" name="Group 17"/>
          <p:cNvGrpSpPr/>
          <p:nvPr/>
        </p:nvGrpSpPr>
        <p:grpSpPr>
          <a:xfrm rot="5400000">
            <a:off x="16549270" y="8548270"/>
            <a:ext cx="1420060" cy="1420060"/>
            <a:chOff x="0" y="0"/>
            <a:chExt cx="1893413" cy="1893413"/>
          </a:xfrm>
        </p:grpSpPr>
        <p:sp>
          <p:nvSpPr>
            <p:cNvPr id="18" name="Freeform 18"/>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5"/>
              <a:stretch>
                <a:fillRect/>
              </a:stretch>
            </a:blipFill>
          </p:spPr>
        </p:sp>
        <p:grpSp>
          <p:nvGrpSpPr>
            <p:cNvPr id="19" name="Group 19"/>
            <p:cNvGrpSpPr/>
            <p:nvPr/>
          </p:nvGrpSpPr>
          <p:grpSpPr>
            <a:xfrm>
              <a:off x="839799" y="527514"/>
              <a:ext cx="213816" cy="2138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22" name="Group 22"/>
            <p:cNvGrpSpPr/>
            <p:nvPr/>
          </p:nvGrpSpPr>
          <p:grpSpPr>
            <a:xfrm>
              <a:off x="839799" y="1152084"/>
              <a:ext cx="213816" cy="21381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25" name="Group 25"/>
          <p:cNvGrpSpPr/>
          <p:nvPr/>
        </p:nvGrpSpPr>
        <p:grpSpPr>
          <a:xfrm>
            <a:off x="790599" y="1963635"/>
            <a:ext cx="522843" cy="5291591"/>
            <a:chOff x="0" y="0"/>
            <a:chExt cx="697124" cy="7055455"/>
          </a:xfrm>
        </p:grpSpPr>
        <p:sp>
          <p:nvSpPr>
            <p:cNvPr id="26" name="Freeform 26"/>
            <p:cNvSpPr/>
            <p:nvPr/>
          </p:nvSpPr>
          <p:spPr>
            <a:xfrm>
              <a:off x="0" y="3639353"/>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0" y="4553284"/>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0" y="5467215"/>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0" y="6381146"/>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a:off x="0" y="913931"/>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Freeform 32"/>
            <p:cNvSpPr/>
            <p:nvPr/>
          </p:nvSpPr>
          <p:spPr>
            <a:xfrm>
              <a:off x="0"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a:off x="0" y="2741793"/>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4" name="Group 34"/>
          <p:cNvGrpSpPr/>
          <p:nvPr/>
        </p:nvGrpSpPr>
        <p:grpSpPr>
          <a:xfrm>
            <a:off x="16997878" y="2866521"/>
            <a:ext cx="522843" cy="5291591"/>
            <a:chOff x="0" y="0"/>
            <a:chExt cx="697124" cy="7055455"/>
          </a:xfrm>
        </p:grpSpPr>
        <p:sp>
          <p:nvSpPr>
            <p:cNvPr id="35" name="Freeform 35"/>
            <p:cNvSpPr/>
            <p:nvPr/>
          </p:nvSpPr>
          <p:spPr>
            <a:xfrm>
              <a:off x="0" y="3639353"/>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a:off x="0" y="4553284"/>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a:off x="0" y="5467215"/>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0" y="6381146"/>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a:off x="0" y="913931"/>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1" name="Freeform 41"/>
            <p:cNvSpPr/>
            <p:nvPr/>
          </p:nvSpPr>
          <p:spPr>
            <a:xfrm>
              <a:off x="0"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0" y="2741793"/>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43" name="TextBox 43"/>
          <p:cNvSpPr txBox="1"/>
          <p:nvPr/>
        </p:nvSpPr>
        <p:spPr>
          <a:xfrm>
            <a:off x="2625420" y="2866521"/>
            <a:ext cx="13076579" cy="3648073"/>
          </a:xfrm>
          <a:prstGeom prst="rect">
            <a:avLst/>
          </a:prstGeom>
        </p:spPr>
        <p:txBody>
          <a:bodyPr lIns="0" tIns="0" rIns="0" bIns="0" rtlCol="0" anchor="t">
            <a:spAutoFit/>
          </a:bodyPr>
          <a:lstStyle/>
          <a:p>
            <a:pPr algn="just">
              <a:lnSpc>
                <a:spcPts val="3658"/>
              </a:lnSpc>
            </a:pPr>
            <a:r>
              <a:rPr lang="en-US" sz="2998">
                <a:solidFill>
                  <a:srgbClr val="3A3E61"/>
                </a:solidFill>
                <a:latin typeface="Vintii"/>
                <a:ea typeface="Vintii"/>
                <a:cs typeface="Vintii"/>
                <a:sym typeface="Vintii"/>
              </a:rPr>
              <a:t>Tumor otak merupakan salah satu kondisi medis yang memerlukan diagnosis cepat dan akurat. Deteksi dini dapat meningkatkan peluang keberhasilan pengobatan dan kualitas hidup pasien. Diagnosis manual memerlukan waktu lama dan sangat bergantung pada keahlian radiolog. Variasi interpretasi antar ahli dapat menyebabkan perbedaan diagnosis yang signifikan. Pengolahan Citra Digital (PCD) dan Machine Learning menawarkan pendekatan otomatis untuk membantu proses diagnosis, meningkatkan akurasi, dan mengurangi waktu yang diperlukan untuk analisis citra MRI.</a:t>
            </a:r>
          </a:p>
        </p:txBody>
      </p:sp>
      <p:sp>
        <p:nvSpPr>
          <p:cNvPr id="44" name="TextBox 44"/>
          <p:cNvSpPr txBox="1"/>
          <p:nvPr/>
        </p:nvSpPr>
        <p:spPr>
          <a:xfrm>
            <a:off x="5329866" y="1656101"/>
            <a:ext cx="7628267" cy="847029"/>
          </a:xfrm>
          <a:prstGeom prst="rect">
            <a:avLst/>
          </a:prstGeom>
        </p:spPr>
        <p:txBody>
          <a:bodyPr lIns="0" tIns="0" rIns="0" bIns="0" rtlCol="0" anchor="t">
            <a:spAutoFit/>
          </a:bodyPr>
          <a:lstStyle/>
          <a:p>
            <a:pPr algn="ctr">
              <a:lnSpc>
                <a:spcPts val="5714"/>
              </a:lnSpc>
            </a:pPr>
            <a:r>
              <a:rPr lang="en-US" sz="5195">
                <a:solidFill>
                  <a:srgbClr val="3A3E61"/>
                </a:solidFill>
                <a:latin typeface="Unique"/>
                <a:ea typeface="Unique"/>
                <a:cs typeface="Unique"/>
                <a:sym typeface="Unique"/>
              </a:rPr>
              <a:t>LAtar Belakang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2512816">
            <a:off x="-4292634" y="-1843060"/>
            <a:ext cx="13973120" cy="13973120"/>
          </a:xfrm>
          <a:custGeom>
            <a:avLst/>
            <a:gdLst/>
            <a:ahLst/>
            <a:cxnLst/>
            <a:rect l="l" t="t" r="r" b="b"/>
            <a:pathLst>
              <a:path w="13973120" h="13973120">
                <a:moveTo>
                  <a:pt x="0" y="0"/>
                </a:moveTo>
                <a:lnTo>
                  <a:pt x="13973120" y="0"/>
                </a:lnTo>
                <a:lnTo>
                  <a:pt x="13973120" y="13973120"/>
                </a:lnTo>
                <a:lnTo>
                  <a:pt x="0" y="13973120"/>
                </a:lnTo>
                <a:lnTo>
                  <a:pt x="0" y="0"/>
                </a:lnTo>
                <a:close/>
              </a:path>
            </a:pathLst>
          </a:custGeom>
          <a:blipFill>
            <a:blip r:embed="rId2"/>
            <a:stretch>
              <a:fillRect/>
            </a:stretch>
          </a:blipFill>
        </p:spPr>
      </p:sp>
      <p:sp>
        <p:nvSpPr>
          <p:cNvPr id="3" name="Freeform 3"/>
          <p:cNvSpPr/>
          <p:nvPr/>
        </p:nvSpPr>
        <p:spPr>
          <a:xfrm>
            <a:off x="1915720" y="1034564"/>
            <a:ext cx="14456560" cy="7665421"/>
          </a:xfrm>
          <a:custGeom>
            <a:avLst/>
            <a:gdLst/>
            <a:ahLst/>
            <a:cxnLst/>
            <a:rect l="l" t="t" r="r" b="b"/>
            <a:pathLst>
              <a:path w="14456560" h="7665421">
                <a:moveTo>
                  <a:pt x="0" y="0"/>
                </a:moveTo>
                <a:lnTo>
                  <a:pt x="14456560" y="0"/>
                </a:lnTo>
                <a:lnTo>
                  <a:pt x="14456560" y="7665422"/>
                </a:lnTo>
                <a:lnTo>
                  <a:pt x="0" y="7665422"/>
                </a:lnTo>
                <a:lnTo>
                  <a:pt x="0" y="0"/>
                </a:lnTo>
                <a:close/>
              </a:path>
            </a:pathLst>
          </a:custGeom>
          <a:blipFill>
            <a:blip r:embed="rId3"/>
            <a:stretch>
              <a:fillRect t="-9951" b="-15699"/>
            </a:stretch>
          </a:blipFill>
        </p:spPr>
      </p:sp>
      <p:sp>
        <p:nvSpPr>
          <p:cNvPr id="4" name="Freeform 4"/>
          <p:cNvSpPr/>
          <p:nvPr/>
        </p:nvSpPr>
        <p:spPr>
          <a:xfrm rot="-5400000">
            <a:off x="5688519" y="-2039600"/>
            <a:ext cx="6954044" cy="13798307"/>
          </a:xfrm>
          <a:custGeom>
            <a:avLst/>
            <a:gdLst/>
            <a:ahLst/>
            <a:cxnLst/>
            <a:rect l="l" t="t" r="r" b="b"/>
            <a:pathLst>
              <a:path w="6954044" h="13798307">
                <a:moveTo>
                  <a:pt x="0" y="0"/>
                </a:moveTo>
                <a:lnTo>
                  <a:pt x="6954044" y="0"/>
                </a:lnTo>
                <a:lnTo>
                  <a:pt x="6954044" y="13798307"/>
                </a:lnTo>
                <a:lnTo>
                  <a:pt x="0" y="13798307"/>
                </a:lnTo>
                <a:lnTo>
                  <a:pt x="0" y="0"/>
                </a:lnTo>
                <a:close/>
              </a:path>
            </a:pathLst>
          </a:custGeom>
          <a:blipFill>
            <a:blip r:embed="rId4"/>
            <a:stretch>
              <a:fillRect l="-29965"/>
            </a:stretch>
          </a:blipFill>
        </p:spPr>
      </p:sp>
      <p:grpSp>
        <p:nvGrpSpPr>
          <p:cNvPr id="5" name="Group 5"/>
          <p:cNvGrpSpPr/>
          <p:nvPr/>
        </p:nvGrpSpPr>
        <p:grpSpPr>
          <a:xfrm>
            <a:off x="2492465" y="1571699"/>
            <a:ext cx="13242983" cy="6531055"/>
            <a:chOff x="0" y="0"/>
            <a:chExt cx="3744572" cy="1846714"/>
          </a:xfrm>
        </p:grpSpPr>
        <p:sp>
          <p:nvSpPr>
            <p:cNvPr id="6" name="Freeform 6"/>
            <p:cNvSpPr/>
            <p:nvPr/>
          </p:nvSpPr>
          <p:spPr>
            <a:xfrm>
              <a:off x="0" y="0"/>
              <a:ext cx="3744572" cy="1846714"/>
            </a:xfrm>
            <a:custGeom>
              <a:avLst/>
              <a:gdLst/>
              <a:ahLst/>
              <a:cxnLst/>
              <a:rect l="l" t="t" r="r" b="b"/>
              <a:pathLst>
                <a:path w="3744572" h="1846714">
                  <a:moveTo>
                    <a:pt x="0" y="0"/>
                  </a:moveTo>
                  <a:lnTo>
                    <a:pt x="3744572" y="0"/>
                  </a:lnTo>
                  <a:lnTo>
                    <a:pt x="3744572" y="1846714"/>
                  </a:lnTo>
                  <a:lnTo>
                    <a:pt x="0" y="1846714"/>
                  </a:lnTo>
                  <a:close/>
                </a:path>
              </a:pathLst>
            </a:custGeom>
            <a:solidFill>
              <a:srgbClr val="FFFFFF">
                <a:alpha val="52941"/>
              </a:srgbClr>
            </a:solidFill>
          </p:spPr>
        </p:sp>
        <p:sp>
          <p:nvSpPr>
            <p:cNvPr id="7" name="TextBox 7"/>
            <p:cNvSpPr txBox="1"/>
            <p:nvPr/>
          </p:nvSpPr>
          <p:spPr>
            <a:xfrm>
              <a:off x="0" y="-47625"/>
              <a:ext cx="3744572" cy="1894339"/>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8" name="TextBox 8"/>
          <p:cNvSpPr txBox="1"/>
          <p:nvPr/>
        </p:nvSpPr>
        <p:spPr>
          <a:xfrm>
            <a:off x="5329866" y="1656101"/>
            <a:ext cx="7628267" cy="847029"/>
          </a:xfrm>
          <a:prstGeom prst="rect">
            <a:avLst/>
          </a:prstGeom>
        </p:spPr>
        <p:txBody>
          <a:bodyPr lIns="0" tIns="0" rIns="0" bIns="0" rtlCol="0" anchor="t">
            <a:spAutoFit/>
          </a:bodyPr>
          <a:lstStyle/>
          <a:p>
            <a:pPr algn="ctr">
              <a:lnSpc>
                <a:spcPts val="5714"/>
              </a:lnSpc>
            </a:pPr>
            <a:r>
              <a:rPr lang="en-US" sz="5195">
                <a:solidFill>
                  <a:srgbClr val="3A3E61"/>
                </a:solidFill>
                <a:latin typeface="Unique"/>
                <a:ea typeface="Unique"/>
                <a:cs typeface="Unique"/>
                <a:sym typeface="Unique"/>
              </a:rPr>
              <a:t>DeSKRIPSI PROGRAM</a:t>
            </a:r>
          </a:p>
        </p:txBody>
      </p:sp>
      <p:sp>
        <p:nvSpPr>
          <p:cNvPr id="9" name="TextBox 9"/>
          <p:cNvSpPr txBox="1"/>
          <p:nvPr/>
        </p:nvSpPr>
        <p:spPr>
          <a:xfrm>
            <a:off x="2800783" y="2623974"/>
            <a:ext cx="12729515" cy="5478780"/>
          </a:xfrm>
          <a:prstGeom prst="rect">
            <a:avLst/>
          </a:prstGeom>
        </p:spPr>
        <p:txBody>
          <a:bodyPr lIns="0" tIns="0" rIns="0" bIns="0" rtlCol="0" anchor="t">
            <a:spAutoFit/>
          </a:bodyPr>
          <a:lstStyle/>
          <a:p>
            <a:pPr marL="647700" lvl="1" indent="-323850" algn="l">
              <a:lnSpc>
                <a:spcPts val="3660"/>
              </a:lnSpc>
              <a:buFont typeface="Arial"/>
              <a:buChar char="•"/>
            </a:pPr>
            <a:r>
              <a:rPr lang="en-US" sz="3000">
                <a:solidFill>
                  <a:srgbClr val="3A3E61"/>
                </a:solidFill>
                <a:latin typeface="Vintii"/>
                <a:ea typeface="Vintii"/>
                <a:cs typeface="Vintii"/>
                <a:sym typeface="Vintii"/>
              </a:rPr>
              <a:t>Import Library: Menyebutkan library utama yang digunakan (OpenCV, NumPy, Pandas, Scikit-learn, Scikit-image, SciPy, Matplotlib, Seaborn).</a:t>
            </a:r>
          </a:p>
          <a:p>
            <a:pPr marL="647700" lvl="1" indent="-323850" algn="l">
              <a:lnSpc>
                <a:spcPts val="3660"/>
              </a:lnSpc>
              <a:buFont typeface="Arial"/>
              <a:buChar char="•"/>
            </a:pPr>
            <a:r>
              <a:rPr lang="en-US" sz="3000">
                <a:solidFill>
                  <a:srgbClr val="3A3E61"/>
                </a:solidFill>
                <a:latin typeface="Vintii"/>
                <a:ea typeface="Vintii"/>
                <a:cs typeface="Vintii"/>
                <a:sym typeface="Vintii"/>
              </a:rPr>
              <a:t>Pemuatan &amp; Pemahaman Data: Bagaimana data citra MRI dimuat, diubah ukurannya, dan label kelasnya (normal, tumor).</a:t>
            </a:r>
          </a:p>
          <a:p>
            <a:pPr marL="647700" lvl="1" indent="-323850" algn="l">
              <a:lnSpc>
                <a:spcPts val="3660"/>
              </a:lnSpc>
              <a:buFont typeface="Arial"/>
              <a:buChar char="•"/>
            </a:pPr>
            <a:r>
              <a:rPr lang="en-US" sz="3000">
                <a:solidFill>
                  <a:srgbClr val="3A3E61"/>
                </a:solidFill>
                <a:latin typeface="Vintii"/>
                <a:ea typeface="Vintii"/>
                <a:cs typeface="Vintii"/>
                <a:sym typeface="Vintii"/>
              </a:rPr>
              <a:t>Preprocessing: Langkah-langkah awal untuk meningkatkan kualitas citra.</a:t>
            </a:r>
          </a:p>
          <a:p>
            <a:pPr marL="647700" lvl="1" indent="-323850" algn="l">
              <a:lnSpc>
                <a:spcPts val="3660"/>
              </a:lnSpc>
              <a:buFont typeface="Arial"/>
              <a:buChar char="•"/>
            </a:pPr>
            <a:r>
              <a:rPr lang="en-US" sz="3000">
                <a:solidFill>
                  <a:srgbClr val="3A3E61"/>
                </a:solidFill>
                <a:latin typeface="Vintii"/>
                <a:ea typeface="Vintii"/>
                <a:cs typeface="Vintii"/>
                <a:sym typeface="Vintii"/>
              </a:rPr>
              <a:t>Ekstraksi Fitur: Proses mendapatkan fitur relevan dari citra (misalnya, GLCM, entropi).</a:t>
            </a:r>
          </a:p>
          <a:p>
            <a:pPr marL="647700" lvl="1" indent="-323850" algn="l">
              <a:lnSpc>
                <a:spcPts val="3660"/>
              </a:lnSpc>
              <a:buFont typeface="Arial"/>
              <a:buChar char="•"/>
            </a:pPr>
            <a:r>
              <a:rPr lang="en-US" sz="3000">
                <a:solidFill>
                  <a:srgbClr val="3A3E61"/>
                </a:solidFill>
                <a:latin typeface="Vintii"/>
                <a:ea typeface="Vintii"/>
                <a:cs typeface="Vintii"/>
                <a:sym typeface="Vintii"/>
              </a:rPr>
              <a:t>Klasifikasi: Menggunakan model machine learning untuk membedakan antara citra normal dan tumor.</a:t>
            </a:r>
          </a:p>
          <a:p>
            <a:pPr marL="647700" lvl="1" indent="-323850" algn="l">
              <a:lnSpc>
                <a:spcPts val="3660"/>
              </a:lnSpc>
              <a:buFont typeface="Arial"/>
              <a:buChar char="•"/>
            </a:pPr>
            <a:r>
              <a:rPr lang="en-US" sz="3000">
                <a:solidFill>
                  <a:srgbClr val="3A3E61"/>
                </a:solidFill>
                <a:latin typeface="Vintii"/>
                <a:ea typeface="Vintii"/>
                <a:cs typeface="Vintii"/>
                <a:sym typeface="Vintii"/>
              </a:rPr>
              <a:t>Evaluasi: Metrik yang digunakan untuk menilai performa model (akurasi, presisi, recall, F1-score, confusion matrix).</a:t>
            </a:r>
          </a:p>
          <a:p>
            <a:pPr algn="l">
              <a:lnSpc>
                <a:spcPts val="3660"/>
              </a:lnSpc>
            </a:pPr>
            <a:endParaRPr lang="en-US" sz="3000">
              <a:solidFill>
                <a:srgbClr val="3A3E61"/>
              </a:solidFill>
              <a:latin typeface="Vintii"/>
              <a:ea typeface="Vintii"/>
              <a:cs typeface="Vintii"/>
              <a:sym typeface="Vintii"/>
            </a:endParaRPr>
          </a:p>
        </p:txBody>
      </p:sp>
      <p:sp>
        <p:nvSpPr>
          <p:cNvPr id="10" name="Freeform 10"/>
          <p:cNvSpPr/>
          <p:nvPr/>
        </p:nvSpPr>
        <p:spPr>
          <a:xfrm rot="-2700000">
            <a:off x="364516" y="631975"/>
            <a:ext cx="2381963" cy="2457935"/>
          </a:xfrm>
          <a:custGeom>
            <a:avLst/>
            <a:gdLst/>
            <a:ahLst/>
            <a:cxnLst/>
            <a:rect l="l" t="t" r="r" b="b"/>
            <a:pathLst>
              <a:path w="2381963" h="2457935">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499016">
            <a:off x="15556636" y="7348224"/>
            <a:ext cx="2381963" cy="2457935"/>
          </a:xfrm>
          <a:custGeom>
            <a:avLst/>
            <a:gdLst/>
            <a:ahLst/>
            <a:cxnLst/>
            <a:rect l="l" t="t" r="r" b="b"/>
            <a:pathLst>
              <a:path w="2381963" h="2457935">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AutoShape 12"/>
          <p:cNvSpPr/>
          <p:nvPr/>
        </p:nvSpPr>
        <p:spPr>
          <a:xfrm flipH="1">
            <a:off x="-540252" y="3407153"/>
            <a:ext cx="1568952" cy="5170039"/>
          </a:xfrm>
          <a:prstGeom prst="line">
            <a:avLst/>
          </a:prstGeom>
          <a:ln w="76200" cap="rnd">
            <a:solidFill>
              <a:srgbClr val="9AA5DF"/>
            </a:solidFill>
            <a:prstDash val="sysDash"/>
            <a:headEnd type="none" w="sm" len="sm"/>
            <a:tailEnd type="none" w="sm" len="sm"/>
          </a:ln>
        </p:spPr>
      </p:sp>
      <p:sp>
        <p:nvSpPr>
          <p:cNvPr id="13" name="AutoShape 13"/>
          <p:cNvSpPr/>
          <p:nvPr/>
        </p:nvSpPr>
        <p:spPr>
          <a:xfrm>
            <a:off x="1283133" y="3701157"/>
            <a:ext cx="38100" cy="6991254"/>
          </a:xfrm>
          <a:prstGeom prst="line">
            <a:avLst/>
          </a:prstGeom>
          <a:ln w="76200" cap="rnd">
            <a:solidFill>
              <a:srgbClr val="9AA5DF"/>
            </a:solidFill>
            <a:prstDash val="sysDash"/>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2363162">
            <a:off x="-2745472" y="-4218862"/>
            <a:ext cx="11863790" cy="11863790"/>
          </a:xfrm>
          <a:custGeom>
            <a:avLst/>
            <a:gdLst/>
            <a:ahLst/>
            <a:cxnLst/>
            <a:rect l="l" t="t" r="r" b="b"/>
            <a:pathLst>
              <a:path w="11863790" h="11863790">
                <a:moveTo>
                  <a:pt x="0" y="0"/>
                </a:moveTo>
                <a:lnTo>
                  <a:pt x="11863789" y="0"/>
                </a:lnTo>
                <a:lnTo>
                  <a:pt x="11863789" y="11863790"/>
                </a:lnTo>
                <a:lnTo>
                  <a:pt x="0" y="11863790"/>
                </a:lnTo>
                <a:lnTo>
                  <a:pt x="0" y="0"/>
                </a:lnTo>
                <a:close/>
              </a:path>
            </a:pathLst>
          </a:custGeom>
          <a:blipFill>
            <a:blip r:embed="rId2"/>
            <a:stretch>
              <a:fillRect/>
            </a:stretch>
          </a:blipFill>
        </p:spPr>
      </p:sp>
      <p:sp>
        <p:nvSpPr>
          <p:cNvPr id="3" name="Freeform 3"/>
          <p:cNvSpPr/>
          <p:nvPr/>
        </p:nvSpPr>
        <p:spPr>
          <a:xfrm>
            <a:off x="14202090" y="-1322495"/>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3"/>
            <a:stretch>
              <a:fillRect/>
            </a:stretch>
          </a:blipFill>
        </p:spPr>
      </p:sp>
      <p:sp>
        <p:nvSpPr>
          <p:cNvPr id="4" name="Freeform 4"/>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3"/>
            <a:stretch>
              <a:fillRect/>
            </a:stretch>
          </a:blipFill>
        </p:spPr>
      </p:sp>
      <p:grpSp>
        <p:nvGrpSpPr>
          <p:cNvPr id="5" name="Group 5"/>
          <p:cNvGrpSpPr/>
          <p:nvPr/>
        </p:nvGrpSpPr>
        <p:grpSpPr>
          <a:xfrm>
            <a:off x="196550" y="250649"/>
            <a:ext cx="17866280" cy="9811113"/>
            <a:chOff x="0" y="0"/>
            <a:chExt cx="4705522" cy="2583997"/>
          </a:xfrm>
        </p:grpSpPr>
        <p:sp>
          <p:nvSpPr>
            <p:cNvPr id="6" name="Freeform 6"/>
            <p:cNvSpPr/>
            <p:nvPr/>
          </p:nvSpPr>
          <p:spPr>
            <a:xfrm>
              <a:off x="0" y="0"/>
              <a:ext cx="4705522" cy="2583997"/>
            </a:xfrm>
            <a:custGeom>
              <a:avLst/>
              <a:gdLst/>
              <a:ahLst/>
              <a:cxnLst/>
              <a:rect l="l" t="t" r="r" b="b"/>
              <a:pathLst>
                <a:path w="4705522" h="2583997">
                  <a:moveTo>
                    <a:pt x="22100" y="0"/>
                  </a:moveTo>
                  <a:lnTo>
                    <a:pt x="4683423" y="0"/>
                  </a:lnTo>
                  <a:cubicBezTo>
                    <a:pt x="4695628" y="0"/>
                    <a:pt x="4705522" y="9894"/>
                    <a:pt x="4705522" y="22100"/>
                  </a:cubicBezTo>
                  <a:lnTo>
                    <a:pt x="4705522" y="2561897"/>
                  </a:lnTo>
                  <a:cubicBezTo>
                    <a:pt x="4705522" y="2567759"/>
                    <a:pt x="4703194" y="2573380"/>
                    <a:pt x="4699049" y="2577524"/>
                  </a:cubicBezTo>
                  <a:cubicBezTo>
                    <a:pt x="4694905" y="2581669"/>
                    <a:pt x="4689284" y="2583997"/>
                    <a:pt x="4683423" y="2583997"/>
                  </a:cubicBezTo>
                  <a:lnTo>
                    <a:pt x="22100" y="2583997"/>
                  </a:lnTo>
                  <a:cubicBezTo>
                    <a:pt x="16238" y="2583997"/>
                    <a:pt x="10617" y="2581669"/>
                    <a:pt x="6473" y="2577524"/>
                  </a:cubicBezTo>
                  <a:cubicBezTo>
                    <a:pt x="2328" y="2573380"/>
                    <a:pt x="0" y="2567759"/>
                    <a:pt x="0" y="2561897"/>
                  </a:cubicBezTo>
                  <a:lnTo>
                    <a:pt x="0" y="22100"/>
                  </a:lnTo>
                  <a:cubicBezTo>
                    <a:pt x="0" y="16238"/>
                    <a:pt x="2328" y="10617"/>
                    <a:pt x="6473" y="6473"/>
                  </a:cubicBezTo>
                  <a:cubicBezTo>
                    <a:pt x="10617" y="2328"/>
                    <a:pt x="16238" y="0"/>
                    <a:pt x="22100" y="0"/>
                  </a:cubicBezTo>
                  <a:close/>
                </a:path>
              </a:pathLst>
            </a:custGeom>
            <a:solidFill>
              <a:srgbClr val="000000">
                <a:alpha val="0"/>
              </a:srgbClr>
            </a:solidFill>
            <a:ln w="66675" cap="rnd">
              <a:solidFill>
                <a:srgbClr val="9AA5DF"/>
              </a:solidFill>
              <a:prstDash val="dash"/>
              <a:round/>
            </a:ln>
          </p:spPr>
        </p:sp>
        <p:sp>
          <p:nvSpPr>
            <p:cNvPr id="7" name="TextBox 7"/>
            <p:cNvSpPr txBox="1"/>
            <p:nvPr/>
          </p:nvSpPr>
          <p:spPr>
            <a:xfrm>
              <a:off x="0" y="-47625"/>
              <a:ext cx="4705522" cy="2631622"/>
            </a:xfrm>
            <a:prstGeom prst="rect">
              <a:avLst/>
            </a:prstGeom>
          </p:spPr>
          <p:txBody>
            <a:bodyPr lIns="50800" tIns="50800" rIns="50800" bIns="50800" rtlCol="0" anchor="ctr"/>
            <a:lstStyle/>
            <a:p>
              <a:pPr algn="ctr">
                <a:lnSpc>
                  <a:spcPts val="2485"/>
                </a:lnSpc>
              </a:pPr>
              <a:endParaRPr/>
            </a:p>
          </p:txBody>
        </p:sp>
      </p:grpSp>
      <p:sp>
        <p:nvSpPr>
          <p:cNvPr id="8" name="Freeform 8"/>
          <p:cNvSpPr/>
          <p:nvPr/>
        </p:nvSpPr>
        <p:spPr>
          <a:xfrm rot="-5400000">
            <a:off x="9154467" y="-3199186"/>
            <a:ext cx="4141858" cy="11640912"/>
          </a:xfrm>
          <a:custGeom>
            <a:avLst/>
            <a:gdLst/>
            <a:ahLst/>
            <a:cxnLst/>
            <a:rect l="l" t="t" r="r" b="b"/>
            <a:pathLst>
              <a:path w="4141858" h="11640912">
                <a:moveTo>
                  <a:pt x="0" y="0"/>
                </a:moveTo>
                <a:lnTo>
                  <a:pt x="4141859" y="0"/>
                </a:lnTo>
                <a:lnTo>
                  <a:pt x="4141859" y="11640912"/>
                </a:lnTo>
                <a:lnTo>
                  <a:pt x="0" y="11640912"/>
                </a:lnTo>
                <a:lnTo>
                  <a:pt x="0" y="0"/>
                </a:lnTo>
                <a:close/>
              </a:path>
            </a:pathLst>
          </a:custGeom>
          <a:blipFill>
            <a:blip r:embed="rId4"/>
            <a:stretch>
              <a:fillRect l="-37272" r="-46819"/>
            </a:stretch>
          </a:blipFill>
        </p:spPr>
      </p:sp>
      <p:grpSp>
        <p:nvGrpSpPr>
          <p:cNvPr id="9" name="Group 9"/>
          <p:cNvGrpSpPr/>
          <p:nvPr/>
        </p:nvGrpSpPr>
        <p:grpSpPr>
          <a:xfrm>
            <a:off x="5592616" y="807495"/>
            <a:ext cx="11265561" cy="3713167"/>
            <a:chOff x="0" y="0"/>
            <a:chExt cx="3185439" cy="1049931"/>
          </a:xfrm>
        </p:grpSpPr>
        <p:sp>
          <p:nvSpPr>
            <p:cNvPr id="10" name="Freeform 10"/>
            <p:cNvSpPr/>
            <p:nvPr/>
          </p:nvSpPr>
          <p:spPr>
            <a:xfrm>
              <a:off x="0" y="0"/>
              <a:ext cx="3185439" cy="1049931"/>
            </a:xfrm>
            <a:custGeom>
              <a:avLst/>
              <a:gdLst/>
              <a:ahLst/>
              <a:cxnLst/>
              <a:rect l="l" t="t" r="r" b="b"/>
              <a:pathLst>
                <a:path w="3185439" h="1049931">
                  <a:moveTo>
                    <a:pt x="0" y="0"/>
                  </a:moveTo>
                  <a:lnTo>
                    <a:pt x="3185439" y="0"/>
                  </a:lnTo>
                  <a:lnTo>
                    <a:pt x="3185439" y="1049931"/>
                  </a:lnTo>
                  <a:lnTo>
                    <a:pt x="0" y="1049931"/>
                  </a:lnTo>
                  <a:close/>
                </a:path>
              </a:pathLst>
            </a:custGeom>
            <a:solidFill>
              <a:srgbClr val="FFFFFF">
                <a:alpha val="52941"/>
              </a:srgbClr>
            </a:solidFill>
          </p:spPr>
        </p:sp>
        <p:sp>
          <p:nvSpPr>
            <p:cNvPr id="11" name="TextBox 11"/>
            <p:cNvSpPr txBox="1"/>
            <p:nvPr/>
          </p:nvSpPr>
          <p:spPr>
            <a:xfrm>
              <a:off x="0" y="-47625"/>
              <a:ext cx="3185439" cy="1097556"/>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12" name="Freeform 12"/>
          <p:cNvSpPr/>
          <p:nvPr/>
        </p:nvSpPr>
        <p:spPr>
          <a:xfrm rot="-5400000">
            <a:off x="9641002" y="1358739"/>
            <a:ext cx="3168788" cy="11640912"/>
          </a:xfrm>
          <a:custGeom>
            <a:avLst/>
            <a:gdLst/>
            <a:ahLst/>
            <a:cxnLst/>
            <a:rect l="l" t="t" r="r" b="b"/>
            <a:pathLst>
              <a:path w="3168788" h="11640912">
                <a:moveTo>
                  <a:pt x="0" y="0"/>
                </a:moveTo>
                <a:lnTo>
                  <a:pt x="3168788" y="0"/>
                </a:lnTo>
                <a:lnTo>
                  <a:pt x="3168788" y="11640912"/>
                </a:lnTo>
                <a:lnTo>
                  <a:pt x="0" y="11640912"/>
                </a:lnTo>
                <a:lnTo>
                  <a:pt x="0" y="0"/>
                </a:lnTo>
                <a:close/>
              </a:path>
            </a:pathLst>
          </a:custGeom>
          <a:blipFill>
            <a:blip r:embed="rId4"/>
            <a:stretch>
              <a:fillRect l="-48717" r="-91904"/>
            </a:stretch>
          </a:blipFill>
        </p:spPr>
      </p:sp>
      <p:grpSp>
        <p:nvGrpSpPr>
          <p:cNvPr id="13" name="Group 13"/>
          <p:cNvGrpSpPr/>
          <p:nvPr/>
        </p:nvGrpSpPr>
        <p:grpSpPr>
          <a:xfrm>
            <a:off x="5592616" y="5774091"/>
            <a:ext cx="11265561" cy="2810209"/>
            <a:chOff x="0" y="0"/>
            <a:chExt cx="3185439" cy="794612"/>
          </a:xfrm>
        </p:grpSpPr>
        <p:sp>
          <p:nvSpPr>
            <p:cNvPr id="14" name="Freeform 14"/>
            <p:cNvSpPr/>
            <p:nvPr/>
          </p:nvSpPr>
          <p:spPr>
            <a:xfrm>
              <a:off x="0" y="0"/>
              <a:ext cx="3185439" cy="794612"/>
            </a:xfrm>
            <a:custGeom>
              <a:avLst/>
              <a:gdLst/>
              <a:ahLst/>
              <a:cxnLst/>
              <a:rect l="l" t="t" r="r" b="b"/>
              <a:pathLst>
                <a:path w="3185439" h="794612">
                  <a:moveTo>
                    <a:pt x="0" y="0"/>
                  </a:moveTo>
                  <a:lnTo>
                    <a:pt x="3185439" y="0"/>
                  </a:lnTo>
                  <a:lnTo>
                    <a:pt x="3185439" y="794612"/>
                  </a:lnTo>
                  <a:lnTo>
                    <a:pt x="0" y="794612"/>
                  </a:lnTo>
                  <a:close/>
                </a:path>
              </a:pathLst>
            </a:custGeom>
            <a:solidFill>
              <a:srgbClr val="FFFFFF">
                <a:alpha val="52941"/>
              </a:srgbClr>
            </a:solidFill>
          </p:spPr>
        </p:sp>
        <p:sp>
          <p:nvSpPr>
            <p:cNvPr id="15" name="TextBox 15"/>
            <p:cNvSpPr txBox="1"/>
            <p:nvPr/>
          </p:nvSpPr>
          <p:spPr>
            <a:xfrm>
              <a:off x="0" y="-47625"/>
              <a:ext cx="3185439" cy="842237"/>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16" name="AutoShape 16"/>
          <p:cNvSpPr/>
          <p:nvPr/>
        </p:nvSpPr>
        <p:spPr>
          <a:xfrm flipV="1">
            <a:off x="4547677" y="2621270"/>
            <a:ext cx="857263" cy="2388810"/>
          </a:xfrm>
          <a:prstGeom prst="line">
            <a:avLst/>
          </a:prstGeom>
          <a:ln w="66675" cap="rnd">
            <a:solidFill>
              <a:srgbClr val="F1EDE2"/>
            </a:solidFill>
            <a:prstDash val="sysDash"/>
            <a:headEnd type="none" w="sm" len="sm"/>
            <a:tailEnd type="none" w="sm" len="sm"/>
          </a:ln>
        </p:spPr>
      </p:sp>
      <p:sp>
        <p:nvSpPr>
          <p:cNvPr id="17" name="AutoShape 17"/>
          <p:cNvSpPr/>
          <p:nvPr/>
        </p:nvSpPr>
        <p:spPr>
          <a:xfrm>
            <a:off x="4547677" y="5143500"/>
            <a:ext cx="857263" cy="2035695"/>
          </a:xfrm>
          <a:prstGeom prst="line">
            <a:avLst/>
          </a:prstGeom>
          <a:ln w="66675" cap="rnd">
            <a:solidFill>
              <a:srgbClr val="F1EDE2"/>
            </a:solidFill>
            <a:prstDash val="sysDash"/>
            <a:headEnd type="none" w="sm" len="sm"/>
            <a:tailEnd type="none" w="sm" len="sm"/>
          </a:ln>
        </p:spPr>
      </p:sp>
      <p:grpSp>
        <p:nvGrpSpPr>
          <p:cNvPr id="18" name="Group 18"/>
          <p:cNvGrpSpPr/>
          <p:nvPr/>
        </p:nvGrpSpPr>
        <p:grpSpPr>
          <a:xfrm rot="5400000">
            <a:off x="3837647" y="4580784"/>
            <a:ext cx="858592" cy="858592"/>
            <a:chOff x="0" y="0"/>
            <a:chExt cx="1144789" cy="1144789"/>
          </a:xfrm>
        </p:grpSpPr>
        <p:sp>
          <p:nvSpPr>
            <p:cNvPr id="19" name="Freeform 19"/>
            <p:cNvSpPr/>
            <p:nvPr/>
          </p:nvSpPr>
          <p:spPr>
            <a:xfrm>
              <a:off x="0" y="0"/>
              <a:ext cx="1144789" cy="1144789"/>
            </a:xfrm>
            <a:custGeom>
              <a:avLst/>
              <a:gdLst/>
              <a:ahLst/>
              <a:cxnLst/>
              <a:rect l="l" t="t" r="r" b="b"/>
              <a:pathLst>
                <a:path w="1144789" h="1144789">
                  <a:moveTo>
                    <a:pt x="0" y="0"/>
                  </a:moveTo>
                  <a:lnTo>
                    <a:pt x="1144789" y="0"/>
                  </a:lnTo>
                  <a:lnTo>
                    <a:pt x="1144789" y="1144789"/>
                  </a:lnTo>
                  <a:lnTo>
                    <a:pt x="0" y="1144789"/>
                  </a:lnTo>
                  <a:lnTo>
                    <a:pt x="0" y="0"/>
                  </a:lnTo>
                  <a:close/>
                </a:path>
              </a:pathLst>
            </a:custGeom>
            <a:blipFill>
              <a:blip r:embed="rId5"/>
              <a:stretch>
                <a:fillRect/>
              </a:stretch>
            </a:blipFill>
          </p:spPr>
        </p:sp>
        <p:grpSp>
          <p:nvGrpSpPr>
            <p:cNvPr id="20" name="Group 20"/>
            <p:cNvGrpSpPr/>
            <p:nvPr/>
          </p:nvGrpSpPr>
          <p:grpSpPr>
            <a:xfrm>
              <a:off x="507756" y="318944"/>
              <a:ext cx="129276" cy="12927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23" name="Group 23"/>
            <p:cNvGrpSpPr/>
            <p:nvPr/>
          </p:nvGrpSpPr>
          <p:grpSpPr>
            <a:xfrm>
              <a:off x="507756" y="696569"/>
              <a:ext cx="129276" cy="12927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26" name="Group 26"/>
          <p:cNvGrpSpPr/>
          <p:nvPr/>
        </p:nvGrpSpPr>
        <p:grpSpPr>
          <a:xfrm>
            <a:off x="1028700" y="1028700"/>
            <a:ext cx="592806" cy="2562077"/>
            <a:chOff x="0" y="0"/>
            <a:chExt cx="790408" cy="3416102"/>
          </a:xfrm>
        </p:grpSpPr>
        <p:sp>
          <p:nvSpPr>
            <p:cNvPr id="27" name="Freeform 27"/>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1" name="Group 31"/>
          <p:cNvGrpSpPr/>
          <p:nvPr/>
        </p:nvGrpSpPr>
        <p:grpSpPr>
          <a:xfrm>
            <a:off x="1028700" y="6696223"/>
            <a:ext cx="592806" cy="2562077"/>
            <a:chOff x="0" y="0"/>
            <a:chExt cx="790408" cy="3416102"/>
          </a:xfrm>
        </p:grpSpPr>
        <p:sp>
          <p:nvSpPr>
            <p:cNvPr id="32" name="Freeform 32"/>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36" name="TextBox 36"/>
          <p:cNvSpPr txBox="1"/>
          <p:nvPr/>
        </p:nvSpPr>
        <p:spPr>
          <a:xfrm>
            <a:off x="509266" y="4176937"/>
            <a:ext cx="3328382" cy="1570929"/>
          </a:xfrm>
          <a:prstGeom prst="rect">
            <a:avLst/>
          </a:prstGeom>
        </p:spPr>
        <p:txBody>
          <a:bodyPr lIns="0" tIns="0" rIns="0" bIns="0" rtlCol="0" anchor="t">
            <a:spAutoFit/>
          </a:bodyPr>
          <a:lstStyle/>
          <a:p>
            <a:pPr algn="l">
              <a:lnSpc>
                <a:spcPts val="5714"/>
              </a:lnSpc>
            </a:pPr>
            <a:r>
              <a:rPr lang="en-US" sz="5195">
                <a:solidFill>
                  <a:srgbClr val="FFFFFF"/>
                </a:solidFill>
                <a:latin typeface="Unique"/>
                <a:ea typeface="Unique"/>
                <a:cs typeface="Unique"/>
                <a:sym typeface="Unique"/>
              </a:rPr>
              <a:t>PENJELASAN DATASET</a:t>
            </a:r>
          </a:p>
        </p:txBody>
      </p:sp>
      <p:sp>
        <p:nvSpPr>
          <p:cNvPr id="37" name="TextBox 37"/>
          <p:cNvSpPr txBox="1"/>
          <p:nvPr/>
        </p:nvSpPr>
        <p:spPr>
          <a:xfrm>
            <a:off x="5808919" y="1028700"/>
            <a:ext cx="7425078" cy="3270758"/>
          </a:xfrm>
          <a:prstGeom prst="rect">
            <a:avLst/>
          </a:prstGeom>
        </p:spPr>
        <p:txBody>
          <a:bodyPr lIns="0" tIns="0" rIns="0" bIns="0" rtlCol="0" anchor="t">
            <a:spAutoFit/>
          </a:bodyPr>
          <a:lstStyle/>
          <a:p>
            <a:pPr algn="ctr">
              <a:lnSpc>
                <a:spcPts val="3660"/>
              </a:lnSpc>
            </a:pPr>
            <a:r>
              <a:rPr lang="en-US" sz="3000">
                <a:solidFill>
                  <a:srgbClr val="3A3E61"/>
                </a:solidFill>
                <a:latin typeface="Vintii"/>
                <a:ea typeface="Vintii"/>
                <a:cs typeface="Vintii"/>
                <a:sym typeface="Vintii"/>
              </a:rPr>
              <a:t>Struktur Dataset </a:t>
            </a:r>
          </a:p>
          <a:p>
            <a:pPr algn="l">
              <a:lnSpc>
                <a:spcPts val="2318"/>
              </a:lnSpc>
            </a:pPr>
            <a:r>
              <a:rPr lang="en-US" sz="1900">
                <a:solidFill>
                  <a:srgbClr val="3A3E61"/>
                </a:solidFill>
                <a:latin typeface="Vintii"/>
                <a:ea typeface="Vintii"/>
                <a:cs typeface="Vintii"/>
                <a:sym typeface="Vintii"/>
              </a:rPr>
              <a:t>dataset/</a:t>
            </a:r>
          </a:p>
          <a:p>
            <a:pPr algn="l">
              <a:lnSpc>
                <a:spcPts val="2318"/>
              </a:lnSpc>
            </a:pPr>
            <a:r>
              <a:rPr lang="en-US" sz="1900">
                <a:solidFill>
                  <a:srgbClr val="3A3E61"/>
                </a:solidFill>
                <a:latin typeface="Vintii"/>
                <a:ea typeface="Vintii"/>
                <a:cs typeface="Vintii"/>
                <a:sym typeface="Vintii"/>
              </a:rPr>
              <a:t>├── normal/ (98 gambar)</a:t>
            </a:r>
          </a:p>
          <a:p>
            <a:pPr algn="l">
              <a:lnSpc>
                <a:spcPts val="2318"/>
              </a:lnSpc>
            </a:pPr>
            <a:r>
              <a:rPr lang="en-US" sz="1900">
                <a:solidFill>
                  <a:srgbClr val="3A3E61"/>
                </a:solidFill>
                <a:latin typeface="Vintii"/>
                <a:ea typeface="Vintii"/>
                <a:cs typeface="Vintii"/>
                <a:sym typeface="Vintii"/>
              </a:rPr>
              <a:t>│  ├── normal_1.jpeg</a:t>
            </a:r>
          </a:p>
          <a:p>
            <a:pPr algn="l">
              <a:lnSpc>
                <a:spcPts val="2318"/>
              </a:lnSpc>
            </a:pPr>
            <a:r>
              <a:rPr lang="en-US" sz="1900">
                <a:solidFill>
                  <a:srgbClr val="3A3E61"/>
                </a:solidFill>
                <a:latin typeface="Vintii"/>
                <a:ea typeface="Vintii"/>
                <a:cs typeface="Vintii"/>
                <a:sym typeface="Vintii"/>
              </a:rPr>
              <a:t>│  ├── normal_2.jpg</a:t>
            </a:r>
          </a:p>
          <a:p>
            <a:pPr algn="l">
              <a:lnSpc>
                <a:spcPts val="2318"/>
              </a:lnSpc>
            </a:pPr>
            <a:r>
              <a:rPr lang="en-US" sz="1900">
                <a:solidFill>
                  <a:srgbClr val="3A3E61"/>
                </a:solidFill>
                <a:latin typeface="Vintii"/>
                <a:ea typeface="Vintii"/>
                <a:cs typeface="Vintii"/>
                <a:sym typeface="Vintii"/>
              </a:rPr>
              <a:t>│  └── ...</a:t>
            </a:r>
          </a:p>
          <a:p>
            <a:pPr algn="l">
              <a:lnSpc>
                <a:spcPts val="2318"/>
              </a:lnSpc>
            </a:pPr>
            <a:r>
              <a:rPr lang="en-US" sz="1900">
                <a:solidFill>
                  <a:srgbClr val="3A3E61"/>
                </a:solidFill>
                <a:latin typeface="Vintii"/>
                <a:ea typeface="Vintii"/>
                <a:cs typeface="Vintii"/>
                <a:sym typeface="Vintii"/>
              </a:rPr>
              <a:t>└── tumor/  (100 gambar)</a:t>
            </a:r>
          </a:p>
          <a:p>
            <a:pPr algn="l">
              <a:lnSpc>
                <a:spcPts val="2318"/>
              </a:lnSpc>
            </a:pPr>
            <a:r>
              <a:rPr lang="en-US" sz="1900">
                <a:solidFill>
                  <a:srgbClr val="3A3E61"/>
                </a:solidFill>
                <a:latin typeface="Vintii"/>
                <a:ea typeface="Vintii"/>
                <a:cs typeface="Vintii"/>
                <a:sym typeface="Vintii"/>
              </a:rPr>
              <a:t>   ├── tumor_1.jpg</a:t>
            </a:r>
          </a:p>
          <a:p>
            <a:pPr algn="l">
              <a:lnSpc>
                <a:spcPts val="2318"/>
              </a:lnSpc>
            </a:pPr>
            <a:r>
              <a:rPr lang="en-US" sz="1900">
                <a:solidFill>
                  <a:srgbClr val="3A3E61"/>
                </a:solidFill>
                <a:latin typeface="Vintii"/>
                <a:ea typeface="Vintii"/>
                <a:cs typeface="Vintii"/>
                <a:sym typeface="Vintii"/>
              </a:rPr>
              <a:t>   ├── tumor_2.jpg</a:t>
            </a:r>
          </a:p>
          <a:p>
            <a:pPr algn="l">
              <a:lnSpc>
                <a:spcPts val="2318"/>
              </a:lnSpc>
            </a:pPr>
            <a:r>
              <a:rPr lang="en-US" sz="1900">
                <a:solidFill>
                  <a:srgbClr val="3A3E61"/>
                </a:solidFill>
                <a:latin typeface="Vintii"/>
                <a:ea typeface="Vintii"/>
                <a:cs typeface="Vintii"/>
                <a:sym typeface="Vintii"/>
              </a:rPr>
              <a:t>   └── ...</a:t>
            </a:r>
          </a:p>
          <a:p>
            <a:pPr algn="l">
              <a:lnSpc>
                <a:spcPts val="1952"/>
              </a:lnSpc>
            </a:pPr>
            <a:endParaRPr lang="en-US" sz="1900">
              <a:solidFill>
                <a:srgbClr val="3A3E61"/>
              </a:solidFill>
              <a:latin typeface="Vintii"/>
              <a:ea typeface="Vintii"/>
              <a:cs typeface="Vintii"/>
              <a:sym typeface="Vintii"/>
            </a:endParaRPr>
          </a:p>
        </p:txBody>
      </p:sp>
      <p:sp>
        <p:nvSpPr>
          <p:cNvPr id="38" name="TextBox 38"/>
          <p:cNvSpPr txBox="1"/>
          <p:nvPr/>
        </p:nvSpPr>
        <p:spPr>
          <a:xfrm>
            <a:off x="5845515" y="5914198"/>
            <a:ext cx="10759763" cy="2250948"/>
          </a:xfrm>
          <a:prstGeom prst="rect">
            <a:avLst/>
          </a:prstGeom>
        </p:spPr>
        <p:txBody>
          <a:bodyPr lIns="0" tIns="0" rIns="0" bIns="0" rtlCol="0" anchor="t">
            <a:spAutoFit/>
          </a:bodyPr>
          <a:lstStyle/>
          <a:p>
            <a:pPr algn="ctr">
              <a:lnSpc>
                <a:spcPts val="3660"/>
              </a:lnSpc>
            </a:pPr>
            <a:r>
              <a:rPr lang="en-US" sz="3000">
                <a:solidFill>
                  <a:srgbClr val="3A3E61"/>
                </a:solidFill>
                <a:latin typeface="Vintii"/>
                <a:ea typeface="Vintii"/>
                <a:cs typeface="Vintii"/>
                <a:sym typeface="Vintii"/>
              </a:rPr>
              <a:t>Karakteristik Dataset</a:t>
            </a:r>
          </a:p>
          <a:p>
            <a:pPr algn="ctr">
              <a:lnSpc>
                <a:spcPts val="1464"/>
              </a:lnSpc>
            </a:pPr>
            <a:endParaRPr lang="en-US" sz="3000">
              <a:solidFill>
                <a:srgbClr val="3A3E61"/>
              </a:solidFill>
              <a:latin typeface="Vintii"/>
              <a:ea typeface="Vintii"/>
              <a:cs typeface="Vintii"/>
              <a:sym typeface="Vintii"/>
            </a:endParaRPr>
          </a:p>
          <a:p>
            <a:pPr marL="453395" lvl="1" indent="-226697" algn="just">
              <a:lnSpc>
                <a:spcPts val="2562"/>
              </a:lnSpc>
              <a:buFont typeface="Arial"/>
              <a:buChar char="•"/>
            </a:pPr>
            <a:r>
              <a:rPr lang="en-US" sz="2100">
                <a:solidFill>
                  <a:srgbClr val="3A3E61"/>
                </a:solidFill>
                <a:latin typeface="Vintii"/>
                <a:ea typeface="Vintii"/>
                <a:cs typeface="Vintii"/>
                <a:sym typeface="Vintii"/>
              </a:rPr>
              <a:t>Format citra bervariasi (JPG, JPEG, PNG) dengan ukuran yang berbeda-beda</a:t>
            </a:r>
          </a:p>
          <a:p>
            <a:pPr marL="453395" lvl="1" indent="-226697" algn="just">
              <a:lnSpc>
                <a:spcPts val="2562"/>
              </a:lnSpc>
              <a:buFont typeface="Arial"/>
              <a:buChar char="•"/>
            </a:pPr>
            <a:r>
              <a:rPr lang="en-US" sz="2100">
                <a:solidFill>
                  <a:srgbClr val="3A3E61"/>
                </a:solidFill>
                <a:latin typeface="Vintii"/>
                <a:ea typeface="Vintii"/>
                <a:cs typeface="Vintii"/>
                <a:sym typeface="Vintii"/>
              </a:rPr>
              <a:t>Distribusi data hampir seimbang (98 normal, 100 tumor)</a:t>
            </a:r>
          </a:p>
          <a:p>
            <a:pPr marL="453395" lvl="1" indent="-226697" algn="just">
              <a:lnSpc>
                <a:spcPts val="2562"/>
              </a:lnSpc>
              <a:buFont typeface="Arial"/>
              <a:buChar char="•"/>
            </a:pPr>
            <a:r>
              <a:rPr lang="en-US" sz="2100">
                <a:solidFill>
                  <a:srgbClr val="3A3E61"/>
                </a:solidFill>
                <a:latin typeface="Vintii"/>
                <a:ea typeface="Vintii"/>
                <a:cs typeface="Vintii"/>
                <a:sym typeface="Vintii"/>
              </a:rPr>
              <a:t>Semua citra dikonversi ke grayscale dan diresize menjadi 256×256 piksel</a:t>
            </a:r>
          </a:p>
          <a:p>
            <a:pPr marL="453395" lvl="1" indent="-226697" algn="just">
              <a:lnSpc>
                <a:spcPts val="2562"/>
              </a:lnSpc>
              <a:buFont typeface="Arial"/>
              <a:buChar char="•"/>
            </a:pPr>
            <a:r>
              <a:rPr lang="en-US" sz="2100">
                <a:solidFill>
                  <a:srgbClr val="3A3E61"/>
                </a:solidFill>
                <a:latin typeface="Vintii"/>
                <a:ea typeface="Vintii"/>
                <a:cs typeface="Vintii"/>
                <a:sym typeface="Vintii"/>
              </a:rPr>
              <a:t>Variasi kontras dan kecerahan antar citra cukup signifikan</a:t>
            </a:r>
          </a:p>
          <a:p>
            <a:pPr marL="453395" lvl="1" indent="-226697" algn="just">
              <a:lnSpc>
                <a:spcPts val="2562"/>
              </a:lnSpc>
              <a:buFont typeface="Arial"/>
              <a:buChar char="•"/>
            </a:pPr>
            <a:r>
              <a:rPr lang="en-US" sz="2100">
                <a:solidFill>
                  <a:srgbClr val="3A3E61"/>
                </a:solidFill>
                <a:latin typeface="Vintii"/>
                <a:ea typeface="Vintii"/>
                <a:cs typeface="Vintii"/>
                <a:sym typeface="Vintii"/>
              </a:rPr>
              <a:t>Tumor terlihat sebagai area terang (hipointens) pada citra MRI</a:t>
            </a:r>
          </a:p>
        </p:txBody>
      </p:sp>
      <p:sp>
        <p:nvSpPr>
          <p:cNvPr id="39" name="TextBox 39"/>
          <p:cNvSpPr txBox="1"/>
          <p:nvPr/>
        </p:nvSpPr>
        <p:spPr>
          <a:xfrm>
            <a:off x="11101233" y="1941835"/>
            <a:ext cx="3363806" cy="1434962"/>
          </a:xfrm>
          <a:prstGeom prst="rect">
            <a:avLst/>
          </a:prstGeom>
        </p:spPr>
        <p:txBody>
          <a:bodyPr lIns="0" tIns="0" rIns="0" bIns="0" rtlCol="0" anchor="t">
            <a:spAutoFit/>
          </a:bodyPr>
          <a:lstStyle/>
          <a:p>
            <a:pPr algn="just">
              <a:lnSpc>
                <a:spcPts val="2864"/>
              </a:lnSpc>
            </a:pPr>
            <a:r>
              <a:rPr lang="en-US" sz="2348">
                <a:solidFill>
                  <a:srgbClr val="3A3E61"/>
                </a:solidFill>
                <a:latin typeface="Vintii"/>
                <a:ea typeface="Vintii"/>
                <a:cs typeface="Vintii"/>
                <a:sym typeface="Vintii"/>
              </a:rPr>
              <a:t>Dataset terdiri dari dua kelas utama yaitu  normal dan tumor dengan total 198 citra MRI otak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5593216">
            <a:off x="-580253" y="-1019428"/>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2"/>
            <a:stretch>
              <a:fillRect/>
            </a:stretch>
          </a:blipFill>
        </p:spPr>
      </p:sp>
      <p:sp>
        <p:nvSpPr>
          <p:cNvPr id="3" name="Freeform 3"/>
          <p:cNvSpPr/>
          <p:nvPr/>
        </p:nvSpPr>
        <p:spPr>
          <a:xfrm rot="5400000">
            <a:off x="758158" y="2793226"/>
            <a:ext cx="7005112" cy="5925036"/>
          </a:xfrm>
          <a:custGeom>
            <a:avLst/>
            <a:gdLst/>
            <a:ahLst/>
            <a:cxnLst/>
            <a:rect l="l" t="t" r="r" b="b"/>
            <a:pathLst>
              <a:path w="7005112" h="5925036">
                <a:moveTo>
                  <a:pt x="0" y="0"/>
                </a:moveTo>
                <a:lnTo>
                  <a:pt x="7005113" y="0"/>
                </a:lnTo>
                <a:lnTo>
                  <a:pt x="7005113" y="5925036"/>
                </a:lnTo>
                <a:lnTo>
                  <a:pt x="0" y="5925036"/>
                </a:lnTo>
                <a:lnTo>
                  <a:pt x="0" y="0"/>
                </a:lnTo>
                <a:close/>
              </a:path>
            </a:pathLst>
          </a:custGeom>
          <a:blipFill>
            <a:blip r:embed="rId3"/>
            <a:stretch>
              <a:fillRect l="-19816" r="-18127" b="-8658"/>
            </a:stretch>
          </a:blipFill>
        </p:spPr>
      </p:sp>
      <p:grpSp>
        <p:nvGrpSpPr>
          <p:cNvPr id="4" name="Group 4"/>
          <p:cNvGrpSpPr/>
          <p:nvPr/>
        </p:nvGrpSpPr>
        <p:grpSpPr>
          <a:xfrm rot="5400000">
            <a:off x="1026782" y="2927214"/>
            <a:ext cx="6325238" cy="5550150"/>
            <a:chOff x="0" y="0"/>
            <a:chExt cx="4634739" cy="4066804"/>
          </a:xfrm>
        </p:grpSpPr>
        <p:sp>
          <p:nvSpPr>
            <p:cNvPr id="5" name="Freeform 5"/>
            <p:cNvSpPr/>
            <p:nvPr/>
          </p:nvSpPr>
          <p:spPr>
            <a:xfrm>
              <a:off x="0" y="0"/>
              <a:ext cx="4634739" cy="4066804"/>
            </a:xfrm>
            <a:custGeom>
              <a:avLst/>
              <a:gdLst/>
              <a:ahLst/>
              <a:cxnLst/>
              <a:rect l="l" t="t" r="r" b="b"/>
              <a:pathLst>
                <a:path w="4634739" h="4066804">
                  <a:moveTo>
                    <a:pt x="0" y="0"/>
                  </a:moveTo>
                  <a:lnTo>
                    <a:pt x="4634739" y="0"/>
                  </a:lnTo>
                  <a:lnTo>
                    <a:pt x="4634739" y="4066804"/>
                  </a:lnTo>
                  <a:lnTo>
                    <a:pt x="0" y="4066804"/>
                  </a:lnTo>
                  <a:close/>
                </a:path>
              </a:pathLst>
            </a:custGeom>
            <a:solidFill>
              <a:srgbClr val="FFFFFF">
                <a:alpha val="60000"/>
              </a:srgbClr>
            </a:solidFill>
          </p:spPr>
        </p:sp>
        <p:sp>
          <p:nvSpPr>
            <p:cNvPr id="6" name="TextBox 6"/>
            <p:cNvSpPr txBox="1"/>
            <p:nvPr/>
          </p:nvSpPr>
          <p:spPr>
            <a:xfrm>
              <a:off x="0" y="-47625"/>
              <a:ext cx="4634739" cy="4114429"/>
            </a:xfrm>
            <a:prstGeom prst="rect">
              <a:avLst/>
            </a:prstGeom>
          </p:spPr>
          <p:txBody>
            <a:bodyPr lIns="50800" tIns="50800" rIns="50800" bIns="50800" rtlCol="0" anchor="ctr"/>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id="7" name="Freeform 7"/>
          <p:cNvSpPr/>
          <p:nvPr/>
        </p:nvSpPr>
        <p:spPr>
          <a:xfrm rot="-5593216">
            <a:off x="14142004" y="5177134"/>
            <a:ext cx="5312174" cy="6071055"/>
          </a:xfrm>
          <a:custGeom>
            <a:avLst/>
            <a:gdLst/>
            <a:ahLst/>
            <a:cxnLst/>
            <a:rect l="l" t="t" r="r" b="b"/>
            <a:pathLst>
              <a:path w="5312174" h="6071055">
                <a:moveTo>
                  <a:pt x="0" y="0"/>
                </a:moveTo>
                <a:lnTo>
                  <a:pt x="5312173" y="0"/>
                </a:lnTo>
                <a:lnTo>
                  <a:pt x="5312173" y="6071056"/>
                </a:lnTo>
                <a:lnTo>
                  <a:pt x="0" y="6071056"/>
                </a:lnTo>
                <a:lnTo>
                  <a:pt x="0" y="0"/>
                </a:lnTo>
                <a:close/>
              </a:path>
            </a:pathLst>
          </a:custGeom>
          <a:blipFill>
            <a:blip r:embed="rId2"/>
            <a:stretch>
              <a:fillRect/>
            </a:stretch>
          </a:blipFill>
        </p:spPr>
      </p:sp>
      <p:sp>
        <p:nvSpPr>
          <p:cNvPr id="8" name="Freeform 8"/>
          <p:cNvSpPr/>
          <p:nvPr/>
        </p:nvSpPr>
        <p:spPr>
          <a:xfrm rot="5400000">
            <a:off x="8920178" y="919178"/>
            <a:ext cx="7005112" cy="9673131"/>
          </a:xfrm>
          <a:custGeom>
            <a:avLst/>
            <a:gdLst/>
            <a:ahLst/>
            <a:cxnLst/>
            <a:rect l="l" t="t" r="r" b="b"/>
            <a:pathLst>
              <a:path w="7005112" h="9673131">
                <a:moveTo>
                  <a:pt x="0" y="0"/>
                </a:moveTo>
                <a:lnTo>
                  <a:pt x="7005113" y="0"/>
                </a:lnTo>
                <a:lnTo>
                  <a:pt x="7005113" y="9673131"/>
                </a:lnTo>
                <a:lnTo>
                  <a:pt x="0" y="9673131"/>
                </a:lnTo>
                <a:lnTo>
                  <a:pt x="0" y="0"/>
                </a:lnTo>
                <a:close/>
              </a:path>
            </a:pathLst>
          </a:custGeom>
          <a:blipFill>
            <a:blip r:embed="rId3"/>
            <a:stretch>
              <a:fillRect l="-71205" r="-68274" b="-15545"/>
            </a:stretch>
          </a:blipFill>
        </p:spPr>
      </p:sp>
      <p:grpSp>
        <p:nvGrpSpPr>
          <p:cNvPr id="9" name="Group 9"/>
          <p:cNvGrpSpPr/>
          <p:nvPr/>
        </p:nvGrpSpPr>
        <p:grpSpPr>
          <a:xfrm rot="5400000">
            <a:off x="9244912" y="1311730"/>
            <a:ext cx="6325238" cy="8781119"/>
            <a:chOff x="0" y="0"/>
            <a:chExt cx="4634739" cy="6434256"/>
          </a:xfrm>
        </p:grpSpPr>
        <p:sp>
          <p:nvSpPr>
            <p:cNvPr id="10" name="Freeform 10"/>
            <p:cNvSpPr/>
            <p:nvPr/>
          </p:nvSpPr>
          <p:spPr>
            <a:xfrm>
              <a:off x="0" y="0"/>
              <a:ext cx="4634739" cy="6434256"/>
            </a:xfrm>
            <a:custGeom>
              <a:avLst/>
              <a:gdLst/>
              <a:ahLst/>
              <a:cxnLst/>
              <a:rect l="l" t="t" r="r" b="b"/>
              <a:pathLst>
                <a:path w="4634739" h="6434256">
                  <a:moveTo>
                    <a:pt x="0" y="0"/>
                  </a:moveTo>
                  <a:lnTo>
                    <a:pt x="4634739" y="0"/>
                  </a:lnTo>
                  <a:lnTo>
                    <a:pt x="4634739" y="6434256"/>
                  </a:lnTo>
                  <a:lnTo>
                    <a:pt x="0" y="6434256"/>
                  </a:lnTo>
                  <a:close/>
                </a:path>
              </a:pathLst>
            </a:custGeom>
            <a:solidFill>
              <a:srgbClr val="FFFFFF">
                <a:alpha val="60000"/>
              </a:srgbClr>
            </a:solidFill>
          </p:spPr>
        </p:sp>
        <p:sp>
          <p:nvSpPr>
            <p:cNvPr id="11" name="TextBox 11"/>
            <p:cNvSpPr txBox="1"/>
            <p:nvPr/>
          </p:nvSpPr>
          <p:spPr>
            <a:xfrm>
              <a:off x="0" y="-47625"/>
              <a:ext cx="4634739" cy="6481881"/>
            </a:xfrm>
            <a:prstGeom prst="rect">
              <a:avLst/>
            </a:prstGeom>
          </p:spPr>
          <p:txBody>
            <a:bodyPr lIns="50800" tIns="50800" rIns="50800" bIns="50800" rtlCol="0" anchor="ctr"/>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id="12" name="Freeform 12"/>
          <p:cNvSpPr/>
          <p:nvPr/>
        </p:nvSpPr>
        <p:spPr>
          <a:xfrm rot="2700000">
            <a:off x="16199100" y="1348833"/>
            <a:ext cx="1581406" cy="1631845"/>
          </a:xfrm>
          <a:custGeom>
            <a:avLst/>
            <a:gdLst/>
            <a:ahLst/>
            <a:cxnLst/>
            <a:rect l="l" t="t" r="r" b="b"/>
            <a:pathLst>
              <a:path w="1581406" h="1631845">
                <a:moveTo>
                  <a:pt x="0" y="0"/>
                </a:moveTo>
                <a:lnTo>
                  <a:pt x="1581406" y="0"/>
                </a:lnTo>
                <a:lnTo>
                  <a:pt x="1581406" y="1631845"/>
                </a:lnTo>
                <a:lnTo>
                  <a:pt x="0" y="1631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rot="5400000">
            <a:off x="421010" y="8299313"/>
            <a:ext cx="1420060" cy="1420060"/>
            <a:chOff x="0" y="0"/>
            <a:chExt cx="1893413" cy="1893413"/>
          </a:xfrm>
        </p:grpSpPr>
        <p:sp>
          <p:nvSpPr>
            <p:cNvPr id="14" name="Freeform 14"/>
            <p:cNvSpPr/>
            <p:nvPr/>
          </p:nvSpPr>
          <p:spPr>
            <a:xfrm>
              <a:off x="0" y="0"/>
              <a:ext cx="1893413" cy="1893413"/>
            </a:xfrm>
            <a:custGeom>
              <a:avLst/>
              <a:gdLst/>
              <a:ahLst/>
              <a:cxnLst/>
              <a:rect l="l" t="t" r="r" b="b"/>
              <a:pathLst>
                <a:path w="1893413" h="1893413">
                  <a:moveTo>
                    <a:pt x="0" y="0"/>
                  </a:moveTo>
                  <a:lnTo>
                    <a:pt x="1893413" y="0"/>
                  </a:lnTo>
                  <a:lnTo>
                    <a:pt x="1893413" y="1893413"/>
                  </a:lnTo>
                  <a:lnTo>
                    <a:pt x="0" y="1893413"/>
                  </a:lnTo>
                  <a:lnTo>
                    <a:pt x="0" y="0"/>
                  </a:lnTo>
                  <a:close/>
                </a:path>
              </a:pathLst>
            </a:custGeom>
            <a:blipFill>
              <a:blip r:embed="rId6"/>
              <a:stretch>
                <a:fillRect/>
              </a:stretch>
            </a:blipFill>
          </p:spPr>
        </p:sp>
        <p:grpSp>
          <p:nvGrpSpPr>
            <p:cNvPr id="15" name="Group 15"/>
            <p:cNvGrpSpPr/>
            <p:nvPr/>
          </p:nvGrpSpPr>
          <p:grpSpPr>
            <a:xfrm>
              <a:off x="839799" y="527514"/>
              <a:ext cx="213816" cy="21381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a:off x="839799" y="1152084"/>
              <a:ext cx="213816" cy="21381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21" name="Group 21"/>
          <p:cNvGrpSpPr/>
          <p:nvPr/>
        </p:nvGrpSpPr>
        <p:grpSpPr>
          <a:xfrm>
            <a:off x="421010" y="1028700"/>
            <a:ext cx="340441" cy="4361550"/>
            <a:chOff x="0" y="0"/>
            <a:chExt cx="453921" cy="5815400"/>
          </a:xfrm>
        </p:grpSpPr>
        <p:sp>
          <p:nvSpPr>
            <p:cNvPr id="22" name="Freeform 22"/>
            <p:cNvSpPr/>
            <p:nvPr/>
          </p:nvSpPr>
          <p:spPr>
            <a:xfrm>
              <a:off x="0" y="0"/>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0" y="768048"/>
              <a:ext cx="453921" cy="439066"/>
            </a:xfrm>
            <a:custGeom>
              <a:avLst/>
              <a:gdLst/>
              <a:ahLst/>
              <a:cxnLst/>
              <a:rect l="l" t="t" r="r" b="b"/>
              <a:pathLst>
                <a:path w="453921" h="439066">
                  <a:moveTo>
                    <a:pt x="0" y="0"/>
                  </a:moveTo>
                  <a:lnTo>
                    <a:pt x="453921" y="0"/>
                  </a:lnTo>
                  <a:lnTo>
                    <a:pt x="453921" y="439065"/>
                  </a:lnTo>
                  <a:lnTo>
                    <a:pt x="0" y="439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0" y="1536095"/>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0" y="2304143"/>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Freeform 26"/>
            <p:cNvSpPr/>
            <p:nvPr/>
          </p:nvSpPr>
          <p:spPr>
            <a:xfrm>
              <a:off x="0" y="3072191"/>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0" y="3840239"/>
              <a:ext cx="453921" cy="439066"/>
            </a:xfrm>
            <a:custGeom>
              <a:avLst/>
              <a:gdLst/>
              <a:ahLst/>
              <a:cxnLst/>
              <a:rect l="l" t="t" r="r" b="b"/>
              <a:pathLst>
                <a:path w="453921" h="439066">
                  <a:moveTo>
                    <a:pt x="0" y="0"/>
                  </a:moveTo>
                  <a:lnTo>
                    <a:pt x="453921" y="0"/>
                  </a:lnTo>
                  <a:lnTo>
                    <a:pt x="453921" y="439065"/>
                  </a:lnTo>
                  <a:lnTo>
                    <a:pt x="0" y="439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0" y="4608286"/>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a:off x="0" y="5376334"/>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30" name="Group 30"/>
          <p:cNvGrpSpPr/>
          <p:nvPr/>
        </p:nvGrpSpPr>
        <p:grpSpPr>
          <a:xfrm>
            <a:off x="17580353" y="5390250"/>
            <a:ext cx="340441" cy="4361550"/>
            <a:chOff x="0" y="0"/>
            <a:chExt cx="453921" cy="5815400"/>
          </a:xfrm>
        </p:grpSpPr>
        <p:sp>
          <p:nvSpPr>
            <p:cNvPr id="31" name="Freeform 31"/>
            <p:cNvSpPr/>
            <p:nvPr/>
          </p:nvSpPr>
          <p:spPr>
            <a:xfrm>
              <a:off x="0" y="0"/>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0" y="768048"/>
              <a:ext cx="453921" cy="439066"/>
            </a:xfrm>
            <a:custGeom>
              <a:avLst/>
              <a:gdLst/>
              <a:ahLst/>
              <a:cxnLst/>
              <a:rect l="l" t="t" r="r" b="b"/>
              <a:pathLst>
                <a:path w="453921" h="439066">
                  <a:moveTo>
                    <a:pt x="0" y="0"/>
                  </a:moveTo>
                  <a:lnTo>
                    <a:pt x="453921" y="0"/>
                  </a:lnTo>
                  <a:lnTo>
                    <a:pt x="453921" y="439065"/>
                  </a:lnTo>
                  <a:lnTo>
                    <a:pt x="0" y="439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0" y="1536095"/>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34"/>
            <p:cNvSpPr/>
            <p:nvPr/>
          </p:nvSpPr>
          <p:spPr>
            <a:xfrm>
              <a:off x="0" y="2304143"/>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5"/>
            <p:cNvSpPr/>
            <p:nvPr/>
          </p:nvSpPr>
          <p:spPr>
            <a:xfrm>
              <a:off x="0" y="3072191"/>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a:off x="0" y="3840239"/>
              <a:ext cx="453921" cy="439066"/>
            </a:xfrm>
            <a:custGeom>
              <a:avLst/>
              <a:gdLst/>
              <a:ahLst/>
              <a:cxnLst/>
              <a:rect l="l" t="t" r="r" b="b"/>
              <a:pathLst>
                <a:path w="453921" h="439066">
                  <a:moveTo>
                    <a:pt x="0" y="0"/>
                  </a:moveTo>
                  <a:lnTo>
                    <a:pt x="453921" y="0"/>
                  </a:lnTo>
                  <a:lnTo>
                    <a:pt x="453921" y="439065"/>
                  </a:lnTo>
                  <a:lnTo>
                    <a:pt x="0" y="439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0" y="4608286"/>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0" y="5376334"/>
              <a:ext cx="453921" cy="439066"/>
            </a:xfrm>
            <a:custGeom>
              <a:avLst/>
              <a:gdLst/>
              <a:ahLst/>
              <a:cxnLst/>
              <a:rect l="l" t="t" r="r" b="b"/>
              <a:pathLst>
                <a:path w="453921" h="439066">
                  <a:moveTo>
                    <a:pt x="0" y="0"/>
                  </a:moveTo>
                  <a:lnTo>
                    <a:pt x="453921" y="0"/>
                  </a:lnTo>
                  <a:lnTo>
                    <a:pt x="453921" y="439066"/>
                  </a:lnTo>
                  <a:lnTo>
                    <a:pt x="0" y="439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9" name="Freeform 39"/>
          <p:cNvSpPr/>
          <p:nvPr/>
        </p:nvSpPr>
        <p:spPr>
          <a:xfrm>
            <a:off x="8681814" y="4060126"/>
            <a:ext cx="3261831" cy="3284327"/>
          </a:xfrm>
          <a:custGeom>
            <a:avLst/>
            <a:gdLst/>
            <a:ahLst/>
            <a:cxnLst/>
            <a:rect l="l" t="t" r="r" b="b"/>
            <a:pathLst>
              <a:path w="3261831" h="3284327">
                <a:moveTo>
                  <a:pt x="0" y="0"/>
                </a:moveTo>
                <a:lnTo>
                  <a:pt x="3261831" y="0"/>
                </a:lnTo>
                <a:lnTo>
                  <a:pt x="3261831" y="3284327"/>
                </a:lnTo>
                <a:lnTo>
                  <a:pt x="0" y="3284327"/>
                </a:lnTo>
                <a:lnTo>
                  <a:pt x="0" y="0"/>
                </a:lnTo>
                <a:close/>
              </a:path>
            </a:pathLst>
          </a:custGeom>
          <a:blipFill>
            <a:blip r:embed="rId9"/>
            <a:stretch>
              <a:fillRect/>
            </a:stretch>
          </a:blipFill>
        </p:spPr>
      </p:sp>
      <p:sp>
        <p:nvSpPr>
          <p:cNvPr id="40" name="Freeform 40"/>
          <p:cNvSpPr/>
          <p:nvPr/>
        </p:nvSpPr>
        <p:spPr>
          <a:xfrm>
            <a:off x="12773410" y="4060126"/>
            <a:ext cx="3284327" cy="3284327"/>
          </a:xfrm>
          <a:custGeom>
            <a:avLst/>
            <a:gdLst/>
            <a:ahLst/>
            <a:cxnLst/>
            <a:rect l="l" t="t" r="r" b="b"/>
            <a:pathLst>
              <a:path w="3284327" h="3284327">
                <a:moveTo>
                  <a:pt x="0" y="0"/>
                </a:moveTo>
                <a:lnTo>
                  <a:pt x="3284327" y="0"/>
                </a:lnTo>
                <a:lnTo>
                  <a:pt x="3284327" y="3284327"/>
                </a:lnTo>
                <a:lnTo>
                  <a:pt x="0" y="3284327"/>
                </a:lnTo>
                <a:lnTo>
                  <a:pt x="0" y="0"/>
                </a:lnTo>
                <a:close/>
              </a:path>
            </a:pathLst>
          </a:custGeom>
          <a:blipFill>
            <a:blip r:embed="rId10"/>
            <a:stretch>
              <a:fillRect/>
            </a:stretch>
          </a:blipFill>
        </p:spPr>
      </p:sp>
      <p:sp>
        <p:nvSpPr>
          <p:cNvPr id="41" name="Freeform 41"/>
          <p:cNvSpPr/>
          <p:nvPr/>
        </p:nvSpPr>
        <p:spPr>
          <a:xfrm>
            <a:off x="1566078" y="3887733"/>
            <a:ext cx="4995211" cy="3931483"/>
          </a:xfrm>
          <a:custGeom>
            <a:avLst/>
            <a:gdLst/>
            <a:ahLst/>
            <a:cxnLst/>
            <a:rect l="l" t="t" r="r" b="b"/>
            <a:pathLst>
              <a:path w="4995211" h="3931483">
                <a:moveTo>
                  <a:pt x="0" y="0"/>
                </a:moveTo>
                <a:lnTo>
                  <a:pt x="4995211" y="0"/>
                </a:lnTo>
                <a:lnTo>
                  <a:pt x="4995211" y="3931483"/>
                </a:lnTo>
                <a:lnTo>
                  <a:pt x="0" y="3931483"/>
                </a:lnTo>
                <a:lnTo>
                  <a:pt x="0" y="0"/>
                </a:lnTo>
                <a:close/>
              </a:path>
            </a:pathLst>
          </a:custGeom>
          <a:blipFill>
            <a:blip r:embed="rId11"/>
            <a:stretch>
              <a:fillRect/>
            </a:stretch>
          </a:blipFill>
        </p:spPr>
      </p:sp>
      <p:sp>
        <p:nvSpPr>
          <p:cNvPr id="42" name="TextBox 42"/>
          <p:cNvSpPr txBox="1"/>
          <p:nvPr/>
        </p:nvSpPr>
        <p:spPr>
          <a:xfrm>
            <a:off x="7309550" y="576610"/>
            <a:ext cx="3668900" cy="847029"/>
          </a:xfrm>
          <a:prstGeom prst="rect">
            <a:avLst/>
          </a:prstGeom>
        </p:spPr>
        <p:txBody>
          <a:bodyPr lIns="0" tIns="0" rIns="0" bIns="0" rtlCol="0" anchor="t">
            <a:spAutoFit/>
          </a:bodyPr>
          <a:lstStyle/>
          <a:p>
            <a:pPr algn="ctr">
              <a:lnSpc>
                <a:spcPts val="5714"/>
              </a:lnSpc>
            </a:pPr>
            <a:r>
              <a:rPr lang="en-US" sz="5195">
                <a:solidFill>
                  <a:srgbClr val="3A3E61"/>
                </a:solidFill>
                <a:latin typeface="Unique"/>
                <a:ea typeface="Unique"/>
                <a:cs typeface="Unique"/>
                <a:sym typeface="Unique"/>
              </a:rPr>
              <a:t>Dataset</a:t>
            </a:r>
          </a:p>
        </p:txBody>
      </p:sp>
      <p:sp>
        <p:nvSpPr>
          <p:cNvPr id="43" name="TextBox 43"/>
          <p:cNvSpPr txBox="1"/>
          <p:nvPr/>
        </p:nvSpPr>
        <p:spPr>
          <a:xfrm>
            <a:off x="8681814" y="3012752"/>
            <a:ext cx="3256113" cy="393446"/>
          </a:xfrm>
          <a:prstGeom prst="rect">
            <a:avLst/>
          </a:prstGeom>
        </p:spPr>
        <p:txBody>
          <a:bodyPr lIns="0" tIns="0" rIns="0" bIns="0" rtlCol="0" anchor="t">
            <a:spAutoFit/>
          </a:bodyPr>
          <a:lstStyle/>
          <a:p>
            <a:pPr algn="ctr">
              <a:lnSpc>
                <a:spcPts val="3172"/>
              </a:lnSpc>
            </a:pPr>
            <a:r>
              <a:rPr lang="en-US" sz="2600">
                <a:solidFill>
                  <a:srgbClr val="3A3E61"/>
                </a:solidFill>
                <a:latin typeface="Vintii"/>
                <a:ea typeface="Vintii"/>
                <a:cs typeface="Vintii"/>
                <a:sym typeface="Vintii"/>
              </a:rPr>
              <a:t>Citra MRI Normal</a:t>
            </a:r>
          </a:p>
        </p:txBody>
      </p:sp>
      <p:sp>
        <p:nvSpPr>
          <p:cNvPr id="44" name="TextBox 44"/>
          <p:cNvSpPr txBox="1"/>
          <p:nvPr/>
        </p:nvSpPr>
        <p:spPr>
          <a:xfrm>
            <a:off x="12773410" y="3018616"/>
            <a:ext cx="3256113" cy="393446"/>
          </a:xfrm>
          <a:prstGeom prst="rect">
            <a:avLst/>
          </a:prstGeom>
        </p:spPr>
        <p:txBody>
          <a:bodyPr lIns="0" tIns="0" rIns="0" bIns="0" rtlCol="0" anchor="t">
            <a:spAutoFit/>
          </a:bodyPr>
          <a:lstStyle/>
          <a:p>
            <a:pPr algn="ctr">
              <a:lnSpc>
                <a:spcPts val="3172"/>
              </a:lnSpc>
            </a:pPr>
            <a:r>
              <a:rPr lang="en-US" sz="2600">
                <a:solidFill>
                  <a:srgbClr val="3A3E61"/>
                </a:solidFill>
                <a:latin typeface="Vintii"/>
                <a:ea typeface="Vintii"/>
                <a:cs typeface="Vintii"/>
                <a:sym typeface="Vintii"/>
              </a:rPr>
              <a:t>Citra MRI Tumor</a:t>
            </a:r>
          </a:p>
        </p:txBody>
      </p:sp>
      <p:sp>
        <p:nvSpPr>
          <p:cNvPr id="45" name="TextBox 45"/>
          <p:cNvSpPr txBox="1"/>
          <p:nvPr/>
        </p:nvSpPr>
        <p:spPr>
          <a:xfrm>
            <a:off x="8681814" y="7809691"/>
            <a:ext cx="3256113" cy="651891"/>
          </a:xfrm>
          <a:prstGeom prst="rect">
            <a:avLst/>
          </a:prstGeom>
        </p:spPr>
        <p:txBody>
          <a:bodyPr lIns="0" tIns="0" rIns="0" bIns="0" rtlCol="0" anchor="t">
            <a:spAutoFit/>
          </a:bodyPr>
          <a:lstStyle/>
          <a:p>
            <a:pPr algn="ctr">
              <a:lnSpc>
                <a:spcPts val="2562"/>
              </a:lnSpc>
            </a:pPr>
            <a:r>
              <a:rPr lang="en-US" sz="2100">
                <a:solidFill>
                  <a:srgbClr val="3A3E61"/>
                </a:solidFill>
                <a:latin typeface="Vintii"/>
                <a:ea typeface="Vintii"/>
                <a:cs typeface="Vintii"/>
                <a:sym typeface="Vintii"/>
              </a:rPr>
              <a:t>Tidak ada area terang yang menunjukkan tumor</a:t>
            </a:r>
          </a:p>
        </p:txBody>
      </p:sp>
      <p:sp>
        <p:nvSpPr>
          <p:cNvPr id="46" name="TextBox 46"/>
          <p:cNvSpPr txBox="1"/>
          <p:nvPr/>
        </p:nvSpPr>
        <p:spPr>
          <a:xfrm>
            <a:off x="12773410" y="7881954"/>
            <a:ext cx="3256113" cy="651891"/>
          </a:xfrm>
          <a:prstGeom prst="rect">
            <a:avLst/>
          </a:prstGeom>
        </p:spPr>
        <p:txBody>
          <a:bodyPr lIns="0" tIns="0" rIns="0" bIns="0" rtlCol="0" anchor="t">
            <a:spAutoFit/>
          </a:bodyPr>
          <a:lstStyle/>
          <a:p>
            <a:pPr algn="ctr">
              <a:lnSpc>
                <a:spcPts val="2562"/>
              </a:lnSpc>
            </a:pPr>
            <a:r>
              <a:rPr lang="en-US" sz="2100">
                <a:solidFill>
                  <a:srgbClr val="3A3E61"/>
                </a:solidFill>
                <a:latin typeface="Vintii"/>
                <a:ea typeface="Vintii"/>
                <a:cs typeface="Vintii"/>
                <a:sym typeface="Vintii"/>
              </a:rPr>
              <a:t>Area terang menunjukkan keberadaan tumor</a:t>
            </a:r>
          </a:p>
        </p:txBody>
      </p:sp>
      <p:sp>
        <p:nvSpPr>
          <p:cNvPr id="47" name="TextBox 47"/>
          <p:cNvSpPr txBox="1"/>
          <p:nvPr/>
        </p:nvSpPr>
        <p:spPr>
          <a:xfrm>
            <a:off x="2632658" y="3104089"/>
            <a:ext cx="3256113" cy="393446"/>
          </a:xfrm>
          <a:prstGeom prst="rect">
            <a:avLst/>
          </a:prstGeom>
        </p:spPr>
        <p:txBody>
          <a:bodyPr lIns="0" tIns="0" rIns="0" bIns="0" rtlCol="0" anchor="t">
            <a:spAutoFit/>
          </a:bodyPr>
          <a:lstStyle/>
          <a:p>
            <a:pPr algn="ctr">
              <a:lnSpc>
                <a:spcPts val="3172"/>
              </a:lnSpc>
            </a:pPr>
            <a:r>
              <a:rPr lang="en-US" sz="2600">
                <a:solidFill>
                  <a:srgbClr val="3A3E61"/>
                </a:solidFill>
                <a:latin typeface="Vintii"/>
                <a:ea typeface="Vintii"/>
                <a:cs typeface="Vintii"/>
                <a:sym typeface="Vintii"/>
              </a:rPr>
              <a:t>Distribusi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2363162">
            <a:off x="-2745472" y="-4218862"/>
            <a:ext cx="11863790" cy="11863790"/>
          </a:xfrm>
          <a:custGeom>
            <a:avLst/>
            <a:gdLst/>
            <a:ahLst/>
            <a:cxnLst/>
            <a:rect l="l" t="t" r="r" b="b"/>
            <a:pathLst>
              <a:path w="11863790" h="11863790">
                <a:moveTo>
                  <a:pt x="0" y="0"/>
                </a:moveTo>
                <a:lnTo>
                  <a:pt x="11863789" y="0"/>
                </a:lnTo>
                <a:lnTo>
                  <a:pt x="11863789" y="11863790"/>
                </a:lnTo>
                <a:lnTo>
                  <a:pt x="0" y="11863790"/>
                </a:lnTo>
                <a:lnTo>
                  <a:pt x="0" y="0"/>
                </a:lnTo>
                <a:close/>
              </a:path>
            </a:pathLst>
          </a:custGeom>
          <a:blipFill>
            <a:blip r:embed="rId2"/>
            <a:stretch>
              <a:fillRect/>
            </a:stretch>
          </a:blipFill>
        </p:spPr>
      </p:sp>
      <p:sp>
        <p:nvSpPr>
          <p:cNvPr id="3" name="Freeform 3"/>
          <p:cNvSpPr/>
          <p:nvPr/>
        </p:nvSpPr>
        <p:spPr>
          <a:xfrm>
            <a:off x="14202090" y="-1322495"/>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3"/>
            <a:stretch>
              <a:fillRect/>
            </a:stretch>
          </a:blipFill>
        </p:spPr>
      </p:sp>
      <p:sp>
        <p:nvSpPr>
          <p:cNvPr id="4" name="Freeform 4"/>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3"/>
            <a:stretch>
              <a:fillRect/>
            </a:stretch>
          </a:blipFill>
        </p:spPr>
      </p:sp>
      <p:grpSp>
        <p:nvGrpSpPr>
          <p:cNvPr id="5" name="Group 5"/>
          <p:cNvGrpSpPr/>
          <p:nvPr/>
        </p:nvGrpSpPr>
        <p:grpSpPr>
          <a:xfrm>
            <a:off x="421720" y="237943"/>
            <a:ext cx="17866280" cy="9811113"/>
            <a:chOff x="0" y="0"/>
            <a:chExt cx="4705522" cy="2583997"/>
          </a:xfrm>
        </p:grpSpPr>
        <p:sp>
          <p:nvSpPr>
            <p:cNvPr id="6" name="Freeform 6"/>
            <p:cNvSpPr/>
            <p:nvPr/>
          </p:nvSpPr>
          <p:spPr>
            <a:xfrm>
              <a:off x="0" y="0"/>
              <a:ext cx="4705522" cy="2583997"/>
            </a:xfrm>
            <a:custGeom>
              <a:avLst/>
              <a:gdLst/>
              <a:ahLst/>
              <a:cxnLst/>
              <a:rect l="l" t="t" r="r" b="b"/>
              <a:pathLst>
                <a:path w="4705522" h="2583997">
                  <a:moveTo>
                    <a:pt x="22100" y="0"/>
                  </a:moveTo>
                  <a:lnTo>
                    <a:pt x="4683423" y="0"/>
                  </a:lnTo>
                  <a:cubicBezTo>
                    <a:pt x="4695628" y="0"/>
                    <a:pt x="4705522" y="9894"/>
                    <a:pt x="4705522" y="22100"/>
                  </a:cubicBezTo>
                  <a:lnTo>
                    <a:pt x="4705522" y="2561897"/>
                  </a:lnTo>
                  <a:cubicBezTo>
                    <a:pt x="4705522" y="2567759"/>
                    <a:pt x="4703194" y="2573380"/>
                    <a:pt x="4699049" y="2577524"/>
                  </a:cubicBezTo>
                  <a:cubicBezTo>
                    <a:pt x="4694905" y="2581669"/>
                    <a:pt x="4689284" y="2583997"/>
                    <a:pt x="4683423" y="2583997"/>
                  </a:cubicBezTo>
                  <a:lnTo>
                    <a:pt x="22100" y="2583997"/>
                  </a:lnTo>
                  <a:cubicBezTo>
                    <a:pt x="16238" y="2583997"/>
                    <a:pt x="10617" y="2581669"/>
                    <a:pt x="6473" y="2577524"/>
                  </a:cubicBezTo>
                  <a:cubicBezTo>
                    <a:pt x="2328" y="2573380"/>
                    <a:pt x="0" y="2567759"/>
                    <a:pt x="0" y="2561897"/>
                  </a:cubicBezTo>
                  <a:lnTo>
                    <a:pt x="0" y="22100"/>
                  </a:lnTo>
                  <a:cubicBezTo>
                    <a:pt x="0" y="16238"/>
                    <a:pt x="2328" y="10617"/>
                    <a:pt x="6473" y="6473"/>
                  </a:cubicBezTo>
                  <a:cubicBezTo>
                    <a:pt x="10617" y="2328"/>
                    <a:pt x="16238" y="0"/>
                    <a:pt x="22100" y="0"/>
                  </a:cubicBezTo>
                  <a:close/>
                </a:path>
              </a:pathLst>
            </a:custGeom>
            <a:solidFill>
              <a:srgbClr val="000000">
                <a:alpha val="0"/>
              </a:srgbClr>
            </a:solidFill>
            <a:ln w="66675" cap="rnd">
              <a:solidFill>
                <a:srgbClr val="9AA5DF"/>
              </a:solidFill>
              <a:prstDash val="dash"/>
              <a:round/>
            </a:ln>
          </p:spPr>
        </p:sp>
        <p:sp>
          <p:nvSpPr>
            <p:cNvPr id="7" name="TextBox 7"/>
            <p:cNvSpPr txBox="1"/>
            <p:nvPr/>
          </p:nvSpPr>
          <p:spPr>
            <a:xfrm>
              <a:off x="0" y="-47625"/>
              <a:ext cx="4705522" cy="2631622"/>
            </a:xfrm>
            <a:prstGeom prst="rect">
              <a:avLst/>
            </a:prstGeom>
          </p:spPr>
          <p:txBody>
            <a:bodyPr lIns="50800" tIns="50800" rIns="50800" bIns="50800" rtlCol="0" anchor="ctr"/>
            <a:lstStyle/>
            <a:p>
              <a:pPr algn="ctr">
                <a:lnSpc>
                  <a:spcPts val="2485"/>
                </a:lnSpc>
              </a:pPr>
              <a:endParaRPr/>
            </a:p>
          </p:txBody>
        </p:sp>
      </p:grpSp>
      <p:sp>
        <p:nvSpPr>
          <p:cNvPr id="8" name="Freeform 8"/>
          <p:cNvSpPr/>
          <p:nvPr/>
        </p:nvSpPr>
        <p:spPr>
          <a:xfrm rot="-5400000">
            <a:off x="8564458" y="-5550926"/>
            <a:ext cx="1728033" cy="15234756"/>
          </a:xfrm>
          <a:custGeom>
            <a:avLst/>
            <a:gdLst/>
            <a:ahLst/>
            <a:cxnLst/>
            <a:rect l="l" t="t" r="r" b="b"/>
            <a:pathLst>
              <a:path w="1728033" h="15234756">
                <a:moveTo>
                  <a:pt x="0" y="0"/>
                </a:moveTo>
                <a:lnTo>
                  <a:pt x="1728033" y="0"/>
                </a:lnTo>
                <a:lnTo>
                  <a:pt x="1728033" y="15234755"/>
                </a:lnTo>
                <a:lnTo>
                  <a:pt x="0" y="15234755"/>
                </a:lnTo>
                <a:lnTo>
                  <a:pt x="0" y="0"/>
                </a:lnTo>
                <a:close/>
              </a:path>
            </a:pathLst>
          </a:custGeom>
          <a:blipFill>
            <a:blip r:embed="rId4"/>
            <a:stretch>
              <a:fillRect l="-255865" r="-221598"/>
            </a:stretch>
          </a:blipFill>
        </p:spPr>
      </p:sp>
      <p:grpSp>
        <p:nvGrpSpPr>
          <p:cNvPr id="9" name="Group 9"/>
          <p:cNvGrpSpPr/>
          <p:nvPr/>
        </p:nvGrpSpPr>
        <p:grpSpPr>
          <a:xfrm>
            <a:off x="2136997" y="1383041"/>
            <a:ext cx="14721180" cy="1281038"/>
            <a:chOff x="0" y="0"/>
            <a:chExt cx="4162546" cy="362225"/>
          </a:xfrm>
        </p:grpSpPr>
        <p:sp>
          <p:nvSpPr>
            <p:cNvPr id="10" name="Freeform 10"/>
            <p:cNvSpPr/>
            <p:nvPr/>
          </p:nvSpPr>
          <p:spPr>
            <a:xfrm>
              <a:off x="0" y="0"/>
              <a:ext cx="4162546" cy="362225"/>
            </a:xfrm>
            <a:custGeom>
              <a:avLst/>
              <a:gdLst/>
              <a:ahLst/>
              <a:cxnLst/>
              <a:rect l="l" t="t" r="r" b="b"/>
              <a:pathLst>
                <a:path w="4162546" h="362225">
                  <a:moveTo>
                    <a:pt x="0" y="0"/>
                  </a:moveTo>
                  <a:lnTo>
                    <a:pt x="4162546" y="0"/>
                  </a:lnTo>
                  <a:lnTo>
                    <a:pt x="4162546" y="362225"/>
                  </a:lnTo>
                  <a:lnTo>
                    <a:pt x="0" y="362225"/>
                  </a:lnTo>
                  <a:close/>
                </a:path>
              </a:pathLst>
            </a:custGeom>
            <a:solidFill>
              <a:srgbClr val="FFFFFF">
                <a:alpha val="52941"/>
              </a:srgbClr>
            </a:solidFill>
          </p:spPr>
        </p:sp>
        <p:sp>
          <p:nvSpPr>
            <p:cNvPr id="11" name="TextBox 11"/>
            <p:cNvSpPr txBox="1"/>
            <p:nvPr/>
          </p:nvSpPr>
          <p:spPr>
            <a:xfrm>
              <a:off x="0" y="-47625"/>
              <a:ext cx="4162546" cy="409850"/>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12" name="AutoShape 12"/>
          <p:cNvSpPr/>
          <p:nvPr/>
        </p:nvSpPr>
        <p:spPr>
          <a:xfrm flipV="1">
            <a:off x="1028700" y="2066452"/>
            <a:ext cx="782397" cy="2647753"/>
          </a:xfrm>
          <a:prstGeom prst="line">
            <a:avLst/>
          </a:prstGeom>
          <a:ln w="66675" cap="rnd">
            <a:solidFill>
              <a:srgbClr val="F1EDE2"/>
            </a:solidFill>
            <a:prstDash val="sysDash"/>
            <a:headEnd type="none" w="sm" len="sm"/>
            <a:tailEnd type="none" w="sm" len="sm"/>
          </a:ln>
        </p:spPr>
      </p:sp>
      <p:grpSp>
        <p:nvGrpSpPr>
          <p:cNvPr id="13" name="Group 13"/>
          <p:cNvGrpSpPr/>
          <p:nvPr/>
        </p:nvGrpSpPr>
        <p:grpSpPr>
          <a:xfrm rot="5400000">
            <a:off x="599404" y="4714204"/>
            <a:ext cx="858592" cy="858592"/>
            <a:chOff x="0" y="0"/>
            <a:chExt cx="1144789" cy="1144789"/>
          </a:xfrm>
        </p:grpSpPr>
        <p:sp>
          <p:nvSpPr>
            <p:cNvPr id="14" name="Freeform 14"/>
            <p:cNvSpPr/>
            <p:nvPr/>
          </p:nvSpPr>
          <p:spPr>
            <a:xfrm>
              <a:off x="0" y="0"/>
              <a:ext cx="1144789" cy="1144789"/>
            </a:xfrm>
            <a:custGeom>
              <a:avLst/>
              <a:gdLst/>
              <a:ahLst/>
              <a:cxnLst/>
              <a:rect l="l" t="t" r="r" b="b"/>
              <a:pathLst>
                <a:path w="1144789" h="1144789">
                  <a:moveTo>
                    <a:pt x="0" y="0"/>
                  </a:moveTo>
                  <a:lnTo>
                    <a:pt x="1144789" y="0"/>
                  </a:lnTo>
                  <a:lnTo>
                    <a:pt x="1144789" y="1144789"/>
                  </a:lnTo>
                  <a:lnTo>
                    <a:pt x="0" y="1144789"/>
                  </a:lnTo>
                  <a:lnTo>
                    <a:pt x="0" y="0"/>
                  </a:lnTo>
                  <a:close/>
                </a:path>
              </a:pathLst>
            </a:custGeom>
            <a:blipFill>
              <a:blip r:embed="rId5"/>
              <a:stretch>
                <a:fillRect/>
              </a:stretch>
            </a:blipFill>
          </p:spPr>
        </p:sp>
        <p:grpSp>
          <p:nvGrpSpPr>
            <p:cNvPr id="15" name="Group 15"/>
            <p:cNvGrpSpPr/>
            <p:nvPr/>
          </p:nvGrpSpPr>
          <p:grpSpPr>
            <a:xfrm>
              <a:off x="507756" y="318944"/>
              <a:ext cx="129276" cy="12927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a:off x="507756" y="696569"/>
              <a:ext cx="129276" cy="12927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21" name="Group 21"/>
          <p:cNvGrpSpPr/>
          <p:nvPr/>
        </p:nvGrpSpPr>
        <p:grpSpPr>
          <a:xfrm>
            <a:off x="732297" y="1383041"/>
            <a:ext cx="592806" cy="2562077"/>
            <a:chOff x="0" y="0"/>
            <a:chExt cx="790408" cy="3416102"/>
          </a:xfrm>
        </p:grpSpPr>
        <p:sp>
          <p:nvSpPr>
            <p:cNvPr id="22" name="Freeform 22"/>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6" name="Group 26"/>
          <p:cNvGrpSpPr/>
          <p:nvPr/>
        </p:nvGrpSpPr>
        <p:grpSpPr>
          <a:xfrm>
            <a:off x="732297" y="6696223"/>
            <a:ext cx="592806" cy="2562077"/>
            <a:chOff x="0" y="0"/>
            <a:chExt cx="790408" cy="3416102"/>
          </a:xfrm>
        </p:grpSpPr>
        <p:sp>
          <p:nvSpPr>
            <p:cNvPr id="27" name="Freeform 27"/>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31" name="TextBox 31"/>
          <p:cNvSpPr txBox="1"/>
          <p:nvPr/>
        </p:nvSpPr>
        <p:spPr>
          <a:xfrm>
            <a:off x="1028700" y="279206"/>
            <a:ext cx="6834197" cy="847029"/>
          </a:xfrm>
          <a:prstGeom prst="rect">
            <a:avLst/>
          </a:prstGeom>
        </p:spPr>
        <p:txBody>
          <a:bodyPr lIns="0" tIns="0" rIns="0" bIns="0" rtlCol="0" anchor="t">
            <a:spAutoFit/>
          </a:bodyPr>
          <a:lstStyle/>
          <a:p>
            <a:pPr algn="l">
              <a:lnSpc>
                <a:spcPts val="5714"/>
              </a:lnSpc>
            </a:pPr>
            <a:r>
              <a:rPr lang="en-US" sz="5195">
                <a:solidFill>
                  <a:srgbClr val="FFFFFF"/>
                </a:solidFill>
                <a:latin typeface="Unique"/>
                <a:ea typeface="Unique"/>
                <a:cs typeface="Unique"/>
                <a:sym typeface="Unique"/>
              </a:rPr>
              <a:t>Tahapan Preprocessing</a:t>
            </a:r>
          </a:p>
        </p:txBody>
      </p:sp>
      <p:sp>
        <p:nvSpPr>
          <p:cNvPr id="32" name="TextBox 32"/>
          <p:cNvSpPr txBox="1"/>
          <p:nvPr/>
        </p:nvSpPr>
        <p:spPr>
          <a:xfrm>
            <a:off x="2440099" y="1522332"/>
            <a:ext cx="12877325" cy="575681"/>
          </a:xfrm>
          <a:prstGeom prst="rect">
            <a:avLst/>
          </a:prstGeom>
        </p:spPr>
        <p:txBody>
          <a:bodyPr lIns="0" tIns="0" rIns="0" bIns="0" rtlCol="0" anchor="t">
            <a:spAutoFit/>
          </a:bodyPr>
          <a:lstStyle/>
          <a:p>
            <a:pPr algn="just">
              <a:lnSpc>
                <a:spcPts val="4531"/>
              </a:lnSpc>
            </a:pPr>
            <a:r>
              <a:rPr lang="en-US" sz="3714">
                <a:solidFill>
                  <a:srgbClr val="3A3E61"/>
                </a:solidFill>
                <a:latin typeface="Vintii"/>
                <a:ea typeface="Vintii"/>
                <a:cs typeface="Vintii"/>
                <a:sym typeface="Vintii"/>
              </a:rPr>
              <a:t>Citra awal diubah menjadi citra grayscale</a:t>
            </a:r>
          </a:p>
        </p:txBody>
      </p:sp>
      <p:sp>
        <p:nvSpPr>
          <p:cNvPr id="33" name="Freeform 33"/>
          <p:cNvSpPr/>
          <p:nvPr/>
        </p:nvSpPr>
        <p:spPr>
          <a:xfrm rot="-5400000">
            <a:off x="8531509" y="-3370844"/>
            <a:ext cx="1793932" cy="15234756"/>
          </a:xfrm>
          <a:custGeom>
            <a:avLst/>
            <a:gdLst/>
            <a:ahLst/>
            <a:cxnLst/>
            <a:rect l="l" t="t" r="r" b="b"/>
            <a:pathLst>
              <a:path w="1793932" h="15234756">
                <a:moveTo>
                  <a:pt x="0" y="0"/>
                </a:moveTo>
                <a:lnTo>
                  <a:pt x="1793931" y="0"/>
                </a:lnTo>
                <a:lnTo>
                  <a:pt x="1793931" y="15234756"/>
                </a:lnTo>
                <a:lnTo>
                  <a:pt x="0" y="15234756"/>
                </a:lnTo>
                <a:lnTo>
                  <a:pt x="0" y="0"/>
                </a:lnTo>
                <a:close/>
              </a:path>
            </a:pathLst>
          </a:custGeom>
          <a:blipFill>
            <a:blip r:embed="rId4"/>
            <a:stretch>
              <a:fillRect l="-280490" r="-175760"/>
            </a:stretch>
          </a:blipFill>
        </p:spPr>
      </p:sp>
      <p:grpSp>
        <p:nvGrpSpPr>
          <p:cNvPr id="34" name="Group 34"/>
          <p:cNvGrpSpPr/>
          <p:nvPr/>
        </p:nvGrpSpPr>
        <p:grpSpPr>
          <a:xfrm>
            <a:off x="2136997" y="3607475"/>
            <a:ext cx="14721180" cy="1269324"/>
            <a:chOff x="0" y="0"/>
            <a:chExt cx="4162546" cy="358913"/>
          </a:xfrm>
        </p:grpSpPr>
        <p:sp>
          <p:nvSpPr>
            <p:cNvPr id="35" name="Freeform 35"/>
            <p:cNvSpPr/>
            <p:nvPr/>
          </p:nvSpPr>
          <p:spPr>
            <a:xfrm>
              <a:off x="0" y="0"/>
              <a:ext cx="4162546" cy="358913"/>
            </a:xfrm>
            <a:custGeom>
              <a:avLst/>
              <a:gdLst/>
              <a:ahLst/>
              <a:cxnLst/>
              <a:rect l="l" t="t" r="r" b="b"/>
              <a:pathLst>
                <a:path w="4162546" h="358913">
                  <a:moveTo>
                    <a:pt x="0" y="0"/>
                  </a:moveTo>
                  <a:lnTo>
                    <a:pt x="4162546" y="0"/>
                  </a:lnTo>
                  <a:lnTo>
                    <a:pt x="4162546" y="358913"/>
                  </a:lnTo>
                  <a:lnTo>
                    <a:pt x="0" y="358913"/>
                  </a:lnTo>
                  <a:close/>
                </a:path>
              </a:pathLst>
            </a:custGeom>
            <a:solidFill>
              <a:srgbClr val="FFFFFF">
                <a:alpha val="52941"/>
              </a:srgbClr>
            </a:solidFill>
          </p:spPr>
        </p:sp>
        <p:sp>
          <p:nvSpPr>
            <p:cNvPr id="36" name="TextBox 36"/>
            <p:cNvSpPr txBox="1"/>
            <p:nvPr/>
          </p:nvSpPr>
          <p:spPr>
            <a:xfrm>
              <a:off x="0" y="-47625"/>
              <a:ext cx="4162546" cy="406538"/>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37" name="TextBox 37"/>
          <p:cNvSpPr txBox="1"/>
          <p:nvPr/>
        </p:nvSpPr>
        <p:spPr>
          <a:xfrm>
            <a:off x="2366485" y="3735052"/>
            <a:ext cx="14213498" cy="1141747"/>
          </a:xfrm>
          <a:prstGeom prst="rect">
            <a:avLst/>
          </a:prstGeom>
        </p:spPr>
        <p:txBody>
          <a:bodyPr lIns="0" tIns="0" rIns="0" bIns="0" rtlCol="0" anchor="t">
            <a:spAutoFit/>
          </a:bodyPr>
          <a:lstStyle/>
          <a:p>
            <a:pPr algn="just">
              <a:lnSpc>
                <a:spcPts val="4531"/>
              </a:lnSpc>
            </a:pPr>
            <a:r>
              <a:rPr lang="en-US" sz="3714">
                <a:solidFill>
                  <a:srgbClr val="3A3E61"/>
                </a:solidFill>
                <a:latin typeface="Vintii"/>
                <a:ea typeface="Vintii"/>
                <a:cs typeface="Vintii"/>
                <a:sym typeface="Vintii"/>
              </a:rPr>
              <a:t>Citra di resize menjadi ukuran 256x256 untuk mempersingkat waktu pemrosesan</a:t>
            </a:r>
          </a:p>
        </p:txBody>
      </p:sp>
      <p:sp>
        <p:nvSpPr>
          <p:cNvPr id="38" name="Freeform 38"/>
          <p:cNvSpPr/>
          <p:nvPr/>
        </p:nvSpPr>
        <p:spPr>
          <a:xfrm rot="-5400000">
            <a:off x="8531509" y="-1157812"/>
            <a:ext cx="1793932" cy="15234756"/>
          </a:xfrm>
          <a:custGeom>
            <a:avLst/>
            <a:gdLst/>
            <a:ahLst/>
            <a:cxnLst/>
            <a:rect l="l" t="t" r="r" b="b"/>
            <a:pathLst>
              <a:path w="1793932" h="15234756">
                <a:moveTo>
                  <a:pt x="0" y="0"/>
                </a:moveTo>
                <a:lnTo>
                  <a:pt x="1793931" y="0"/>
                </a:lnTo>
                <a:lnTo>
                  <a:pt x="1793931" y="15234756"/>
                </a:lnTo>
                <a:lnTo>
                  <a:pt x="0" y="15234756"/>
                </a:lnTo>
                <a:lnTo>
                  <a:pt x="0" y="0"/>
                </a:lnTo>
                <a:close/>
              </a:path>
            </a:pathLst>
          </a:custGeom>
          <a:blipFill>
            <a:blip r:embed="rId4"/>
            <a:stretch>
              <a:fillRect l="-280490" r="-175760"/>
            </a:stretch>
          </a:blipFill>
        </p:spPr>
      </p:sp>
      <p:grpSp>
        <p:nvGrpSpPr>
          <p:cNvPr id="39" name="Group 39"/>
          <p:cNvGrpSpPr/>
          <p:nvPr/>
        </p:nvGrpSpPr>
        <p:grpSpPr>
          <a:xfrm>
            <a:off x="2136997" y="5820507"/>
            <a:ext cx="14721180" cy="1269324"/>
            <a:chOff x="0" y="0"/>
            <a:chExt cx="4162546" cy="358913"/>
          </a:xfrm>
        </p:grpSpPr>
        <p:sp>
          <p:nvSpPr>
            <p:cNvPr id="40" name="Freeform 40"/>
            <p:cNvSpPr/>
            <p:nvPr/>
          </p:nvSpPr>
          <p:spPr>
            <a:xfrm>
              <a:off x="0" y="0"/>
              <a:ext cx="4162546" cy="358913"/>
            </a:xfrm>
            <a:custGeom>
              <a:avLst/>
              <a:gdLst/>
              <a:ahLst/>
              <a:cxnLst/>
              <a:rect l="l" t="t" r="r" b="b"/>
              <a:pathLst>
                <a:path w="4162546" h="358913">
                  <a:moveTo>
                    <a:pt x="0" y="0"/>
                  </a:moveTo>
                  <a:lnTo>
                    <a:pt x="4162546" y="0"/>
                  </a:lnTo>
                  <a:lnTo>
                    <a:pt x="4162546" y="358913"/>
                  </a:lnTo>
                  <a:lnTo>
                    <a:pt x="0" y="358913"/>
                  </a:lnTo>
                  <a:close/>
                </a:path>
              </a:pathLst>
            </a:custGeom>
            <a:solidFill>
              <a:srgbClr val="FFFFFF">
                <a:alpha val="52941"/>
              </a:srgbClr>
            </a:solidFill>
          </p:spPr>
        </p:sp>
        <p:sp>
          <p:nvSpPr>
            <p:cNvPr id="41" name="TextBox 41"/>
            <p:cNvSpPr txBox="1"/>
            <p:nvPr/>
          </p:nvSpPr>
          <p:spPr>
            <a:xfrm>
              <a:off x="0" y="-47625"/>
              <a:ext cx="4162546" cy="406538"/>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42" name="TextBox 42"/>
          <p:cNvSpPr txBox="1"/>
          <p:nvPr/>
        </p:nvSpPr>
        <p:spPr>
          <a:xfrm>
            <a:off x="2366485" y="5948084"/>
            <a:ext cx="12877325" cy="1141747"/>
          </a:xfrm>
          <a:prstGeom prst="rect">
            <a:avLst/>
          </a:prstGeom>
        </p:spPr>
        <p:txBody>
          <a:bodyPr lIns="0" tIns="0" rIns="0" bIns="0" rtlCol="0" anchor="t">
            <a:spAutoFit/>
          </a:bodyPr>
          <a:lstStyle/>
          <a:p>
            <a:pPr algn="just">
              <a:lnSpc>
                <a:spcPts val="4531"/>
              </a:lnSpc>
            </a:pPr>
            <a:r>
              <a:rPr lang="en-US" sz="3714">
                <a:solidFill>
                  <a:srgbClr val="3A3E61"/>
                </a:solidFill>
                <a:latin typeface="Vintii"/>
                <a:ea typeface="Vintii"/>
                <a:cs typeface="Vintii"/>
                <a:sym typeface="Vintii"/>
              </a:rPr>
              <a:t>Citra yang telah di resize di ekualisasi untuk memperbaiki kontras pada citra.</a:t>
            </a:r>
          </a:p>
        </p:txBody>
      </p:sp>
      <p:sp>
        <p:nvSpPr>
          <p:cNvPr id="43" name="Freeform 43"/>
          <p:cNvSpPr/>
          <p:nvPr/>
        </p:nvSpPr>
        <p:spPr>
          <a:xfrm rot="-5400000">
            <a:off x="8531509" y="1055220"/>
            <a:ext cx="1793932" cy="15234756"/>
          </a:xfrm>
          <a:custGeom>
            <a:avLst/>
            <a:gdLst/>
            <a:ahLst/>
            <a:cxnLst/>
            <a:rect l="l" t="t" r="r" b="b"/>
            <a:pathLst>
              <a:path w="1793932" h="15234756">
                <a:moveTo>
                  <a:pt x="0" y="0"/>
                </a:moveTo>
                <a:lnTo>
                  <a:pt x="1793931" y="0"/>
                </a:lnTo>
                <a:lnTo>
                  <a:pt x="1793931" y="15234756"/>
                </a:lnTo>
                <a:lnTo>
                  <a:pt x="0" y="15234756"/>
                </a:lnTo>
                <a:lnTo>
                  <a:pt x="0" y="0"/>
                </a:lnTo>
                <a:close/>
              </a:path>
            </a:pathLst>
          </a:custGeom>
          <a:blipFill>
            <a:blip r:embed="rId4"/>
            <a:stretch>
              <a:fillRect l="-280490" r="-175760"/>
            </a:stretch>
          </a:blipFill>
        </p:spPr>
      </p:sp>
      <p:grpSp>
        <p:nvGrpSpPr>
          <p:cNvPr id="44" name="Group 44"/>
          <p:cNvGrpSpPr/>
          <p:nvPr/>
        </p:nvGrpSpPr>
        <p:grpSpPr>
          <a:xfrm>
            <a:off x="2136997" y="8033539"/>
            <a:ext cx="14721180" cy="1269324"/>
            <a:chOff x="0" y="0"/>
            <a:chExt cx="4162546" cy="358913"/>
          </a:xfrm>
        </p:grpSpPr>
        <p:sp>
          <p:nvSpPr>
            <p:cNvPr id="45" name="Freeform 45"/>
            <p:cNvSpPr/>
            <p:nvPr/>
          </p:nvSpPr>
          <p:spPr>
            <a:xfrm>
              <a:off x="0" y="0"/>
              <a:ext cx="4162546" cy="358913"/>
            </a:xfrm>
            <a:custGeom>
              <a:avLst/>
              <a:gdLst/>
              <a:ahLst/>
              <a:cxnLst/>
              <a:rect l="l" t="t" r="r" b="b"/>
              <a:pathLst>
                <a:path w="4162546" h="358913">
                  <a:moveTo>
                    <a:pt x="0" y="0"/>
                  </a:moveTo>
                  <a:lnTo>
                    <a:pt x="4162546" y="0"/>
                  </a:lnTo>
                  <a:lnTo>
                    <a:pt x="4162546" y="358913"/>
                  </a:lnTo>
                  <a:lnTo>
                    <a:pt x="0" y="358913"/>
                  </a:lnTo>
                  <a:close/>
                </a:path>
              </a:pathLst>
            </a:custGeom>
            <a:solidFill>
              <a:srgbClr val="FFFFFF">
                <a:alpha val="52941"/>
              </a:srgbClr>
            </a:solidFill>
          </p:spPr>
        </p:sp>
        <p:sp>
          <p:nvSpPr>
            <p:cNvPr id="46" name="TextBox 46"/>
            <p:cNvSpPr txBox="1"/>
            <p:nvPr/>
          </p:nvSpPr>
          <p:spPr>
            <a:xfrm>
              <a:off x="0" y="-47625"/>
              <a:ext cx="4162546" cy="406538"/>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47" name="TextBox 47"/>
          <p:cNvSpPr txBox="1"/>
          <p:nvPr/>
        </p:nvSpPr>
        <p:spPr>
          <a:xfrm>
            <a:off x="2366485" y="8087802"/>
            <a:ext cx="12877325" cy="1141747"/>
          </a:xfrm>
          <a:prstGeom prst="rect">
            <a:avLst/>
          </a:prstGeom>
        </p:spPr>
        <p:txBody>
          <a:bodyPr lIns="0" tIns="0" rIns="0" bIns="0" rtlCol="0" anchor="t">
            <a:spAutoFit/>
          </a:bodyPr>
          <a:lstStyle/>
          <a:p>
            <a:pPr algn="just">
              <a:lnSpc>
                <a:spcPts val="4531"/>
              </a:lnSpc>
            </a:pPr>
            <a:r>
              <a:rPr lang="en-US" sz="3714">
                <a:solidFill>
                  <a:srgbClr val="3A3E61"/>
                </a:solidFill>
                <a:latin typeface="Vintii"/>
                <a:ea typeface="Vintii"/>
                <a:cs typeface="Vintii"/>
                <a:sym typeface="Vintii"/>
              </a:rPr>
              <a:t>Citra yang telah di ekualisasi dilakukan proses normalisasi untuk melakukan penskalaan rentang intensitas nilai piksel antara 0 dan 1</a:t>
            </a:r>
          </a:p>
        </p:txBody>
      </p:sp>
      <p:sp>
        <p:nvSpPr>
          <p:cNvPr id="48" name="AutoShape 48"/>
          <p:cNvSpPr/>
          <p:nvPr/>
        </p:nvSpPr>
        <p:spPr>
          <a:xfrm flipV="1">
            <a:off x="10326972" y="2886938"/>
            <a:ext cx="45198" cy="574381"/>
          </a:xfrm>
          <a:prstGeom prst="line">
            <a:avLst/>
          </a:prstGeom>
          <a:ln w="66675" cap="rnd">
            <a:solidFill>
              <a:srgbClr val="F1EDE2"/>
            </a:solidFill>
            <a:prstDash val="sysDash"/>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sp>
        <p:nvSpPr>
          <p:cNvPr id="2" name="Freeform 2"/>
          <p:cNvSpPr/>
          <p:nvPr/>
        </p:nvSpPr>
        <p:spPr>
          <a:xfrm rot="2025189">
            <a:off x="15794744" y="538698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3" name="Freeform 3"/>
          <p:cNvSpPr/>
          <p:nvPr/>
        </p:nvSpPr>
        <p:spPr>
          <a:xfrm>
            <a:off x="14202090" y="-1322495"/>
            <a:ext cx="5312174" cy="6071055"/>
          </a:xfrm>
          <a:custGeom>
            <a:avLst/>
            <a:gdLst/>
            <a:ahLst/>
            <a:cxnLst/>
            <a:rect l="l" t="t" r="r" b="b"/>
            <a:pathLst>
              <a:path w="5312174" h="6071055">
                <a:moveTo>
                  <a:pt x="0" y="0"/>
                </a:moveTo>
                <a:lnTo>
                  <a:pt x="5312174" y="0"/>
                </a:lnTo>
                <a:lnTo>
                  <a:pt x="5312174" y="6071055"/>
                </a:lnTo>
                <a:lnTo>
                  <a:pt x="0" y="6071055"/>
                </a:lnTo>
                <a:lnTo>
                  <a:pt x="0" y="0"/>
                </a:lnTo>
                <a:close/>
              </a:path>
            </a:pathLst>
          </a:custGeom>
          <a:blipFill>
            <a:blip r:embed="rId3"/>
            <a:stretch>
              <a:fillRect/>
            </a:stretch>
          </a:blipFill>
        </p:spPr>
      </p:sp>
      <p:sp>
        <p:nvSpPr>
          <p:cNvPr id="4" name="Freeform 4"/>
          <p:cNvSpPr/>
          <p:nvPr/>
        </p:nvSpPr>
        <p:spPr>
          <a:xfrm rot="2025189">
            <a:off x="-5688281" y="-467875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5" name="Freeform 5"/>
          <p:cNvSpPr/>
          <p:nvPr/>
        </p:nvSpPr>
        <p:spPr>
          <a:xfrm rot="-5593216">
            <a:off x="-1049628" y="6066657"/>
            <a:ext cx="5312174" cy="6071055"/>
          </a:xfrm>
          <a:custGeom>
            <a:avLst/>
            <a:gdLst/>
            <a:ahLst/>
            <a:cxnLst/>
            <a:rect l="l" t="t" r="r" b="b"/>
            <a:pathLst>
              <a:path w="5312174" h="6071055">
                <a:moveTo>
                  <a:pt x="0" y="0"/>
                </a:moveTo>
                <a:lnTo>
                  <a:pt x="5312173" y="0"/>
                </a:lnTo>
                <a:lnTo>
                  <a:pt x="5312173" y="6071055"/>
                </a:lnTo>
                <a:lnTo>
                  <a:pt x="0" y="6071055"/>
                </a:lnTo>
                <a:lnTo>
                  <a:pt x="0" y="0"/>
                </a:lnTo>
                <a:close/>
              </a:path>
            </a:pathLst>
          </a:custGeom>
          <a:blipFill>
            <a:blip r:embed="rId3"/>
            <a:stretch>
              <a:fillRect/>
            </a:stretch>
          </a:blipFill>
        </p:spPr>
      </p:sp>
      <p:grpSp>
        <p:nvGrpSpPr>
          <p:cNvPr id="6" name="Group 6"/>
          <p:cNvGrpSpPr/>
          <p:nvPr/>
        </p:nvGrpSpPr>
        <p:grpSpPr>
          <a:xfrm rot="5400000">
            <a:off x="503096" y="7910545"/>
            <a:ext cx="1853455" cy="1853455"/>
            <a:chOff x="0" y="0"/>
            <a:chExt cx="2471273" cy="2471273"/>
          </a:xfrm>
        </p:grpSpPr>
        <p:sp>
          <p:nvSpPr>
            <p:cNvPr id="7" name="Freeform 7"/>
            <p:cNvSpPr/>
            <p:nvPr/>
          </p:nvSpPr>
          <p:spPr>
            <a:xfrm>
              <a:off x="0" y="0"/>
              <a:ext cx="2471273" cy="2471273"/>
            </a:xfrm>
            <a:custGeom>
              <a:avLst/>
              <a:gdLst/>
              <a:ahLst/>
              <a:cxnLst/>
              <a:rect l="l" t="t" r="r" b="b"/>
              <a:pathLst>
                <a:path w="2471273" h="2471273">
                  <a:moveTo>
                    <a:pt x="0" y="0"/>
                  </a:moveTo>
                  <a:lnTo>
                    <a:pt x="2471273" y="0"/>
                  </a:lnTo>
                  <a:lnTo>
                    <a:pt x="2471273" y="2471273"/>
                  </a:lnTo>
                  <a:lnTo>
                    <a:pt x="0" y="2471273"/>
                  </a:lnTo>
                  <a:lnTo>
                    <a:pt x="0" y="0"/>
                  </a:lnTo>
                  <a:close/>
                </a:path>
              </a:pathLst>
            </a:custGeom>
            <a:blipFill>
              <a:blip r:embed="rId4"/>
              <a:stretch>
                <a:fillRect/>
              </a:stretch>
            </a:blipFill>
          </p:spPr>
        </p:sp>
        <p:grpSp>
          <p:nvGrpSpPr>
            <p:cNvPr id="8" name="Group 8"/>
            <p:cNvGrpSpPr/>
            <p:nvPr/>
          </p:nvGrpSpPr>
          <p:grpSpPr>
            <a:xfrm>
              <a:off x="1096101" y="688508"/>
              <a:ext cx="279071" cy="2790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96101" y="1503694"/>
              <a:ext cx="279071" cy="2790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sp>
        <p:nvSpPr>
          <p:cNvPr id="14" name="Freeform 14"/>
          <p:cNvSpPr/>
          <p:nvPr/>
        </p:nvSpPr>
        <p:spPr>
          <a:xfrm rot="-5400000">
            <a:off x="5563590" y="-1972789"/>
            <a:ext cx="3266710" cy="11534244"/>
          </a:xfrm>
          <a:custGeom>
            <a:avLst/>
            <a:gdLst/>
            <a:ahLst/>
            <a:cxnLst/>
            <a:rect l="l" t="t" r="r" b="b"/>
            <a:pathLst>
              <a:path w="3266710" h="11534244">
                <a:moveTo>
                  <a:pt x="0" y="0"/>
                </a:moveTo>
                <a:lnTo>
                  <a:pt x="3266710" y="0"/>
                </a:lnTo>
                <a:lnTo>
                  <a:pt x="3266710" y="11534244"/>
                </a:lnTo>
                <a:lnTo>
                  <a:pt x="0" y="11534244"/>
                </a:lnTo>
                <a:lnTo>
                  <a:pt x="0" y="0"/>
                </a:lnTo>
                <a:close/>
              </a:path>
            </a:pathLst>
          </a:custGeom>
          <a:blipFill>
            <a:blip r:embed="rId5"/>
            <a:stretch>
              <a:fillRect l="-33326" r="-97944"/>
            </a:stretch>
          </a:blipFill>
        </p:spPr>
      </p:sp>
      <p:grpSp>
        <p:nvGrpSpPr>
          <p:cNvPr id="15" name="Group 15"/>
          <p:cNvGrpSpPr/>
          <p:nvPr/>
        </p:nvGrpSpPr>
        <p:grpSpPr>
          <a:xfrm>
            <a:off x="1609695" y="2361557"/>
            <a:ext cx="11174500" cy="2865551"/>
            <a:chOff x="0" y="0"/>
            <a:chExt cx="3159690" cy="810260"/>
          </a:xfrm>
        </p:grpSpPr>
        <p:sp>
          <p:nvSpPr>
            <p:cNvPr id="16" name="Freeform 16"/>
            <p:cNvSpPr/>
            <p:nvPr/>
          </p:nvSpPr>
          <p:spPr>
            <a:xfrm>
              <a:off x="0" y="0"/>
              <a:ext cx="3159690" cy="810260"/>
            </a:xfrm>
            <a:custGeom>
              <a:avLst/>
              <a:gdLst/>
              <a:ahLst/>
              <a:cxnLst/>
              <a:rect l="l" t="t" r="r" b="b"/>
              <a:pathLst>
                <a:path w="3159690" h="810260">
                  <a:moveTo>
                    <a:pt x="0" y="0"/>
                  </a:moveTo>
                  <a:lnTo>
                    <a:pt x="3159690" y="0"/>
                  </a:lnTo>
                  <a:lnTo>
                    <a:pt x="3159690" y="810260"/>
                  </a:lnTo>
                  <a:lnTo>
                    <a:pt x="0" y="810260"/>
                  </a:lnTo>
                  <a:close/>
                </a:path>
              </a:pathLst>
            </a:custGeom>
            <a:solidFill>
              <a:srgbClr val="FFFFFF">
                <a:alpha val="52941"/>
              </a:srgbClr>
            </a:solidFill>
          </p:spPr>
        </p:sp>
        <p:sp>
          <p:nvSpPr>
            <p:cNvPr id="17" name="TextBox 17"/>
            <p:cNvSpPr txBox="1"/>
            <p:nvPr/>
          </p:nvSpPr>
          <p:spPr>
            <a:xfrm>
              <a:off x="0" y="-47625"/>
              <a:ext cx="3159690" cy="857885"/>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id="18" name="TextBox 18"/>
          <p:cNvSpPr txBox="1"/>
          <p:nvPr/>
        </p:nvSpPr>
        <p:spPr>
          <a:xfrm>
            <a:off x="7309550" y="1169071"/>
            <a:ext cx="4406099" cy="847029"/>
          </a:xfrm>
          <a:prstGeom prst="rect">
            <a:avLst/>
          </a:prstGeom>
        </p:spPr>
        <p:txBody>
          <a:bodyPr lIns="0" tIns="0" rIns="0" bIns="0" rtlCol="0" anchor="t">
            <a:spAutoFit/>
          </a:bodyPr>
          <a:lstStyle/>
          <a:p>
            <a:pPr algn="ctr">
              <a:lnSpc>
                <a:spcPts val="5714"/>
              </a:lnSpc>
            </a:pPr>
            <a:r>
              <a:rPr lang="en-US" sz="5195">
                <a:solidFill>
                  <a:srgbClr val="3A3E61"/>
                </a:solidFill>
                <a:latin typeface="Unique"/>
                <a:ea typeface="Unique"/>
                <a:cs typeface="Unique"/>
                <a:sym typeface="Unique"/>
              </a:rPr>
              <a:t>Hasil ANALISIS</a:t>
            </a:r>
          </a:p>
        </p:txBody>
      </p:sp>
      <p:sp>
        <p:nvSpPr>
          <p:cNvPr id="19" name="Freeform 19"/>
          <p:cNvSpPr/>
          <p:nvPr/>
        </p:nvSpPr>
        <p:spPr>
          <a:xfrm rot="-5400000">
            <a:off x="9457700" y="1436796"/>
            <a:ext cx="3266710" cy="11534244"/>
          </a:xfrm>
          <a:custGeom>
            <a:avLst/>
            <a:gdLst/>
            <a:ahLst/>
            <a:cxnLst/>
            <a:rect l="l" t="t" r="r" b="b"/>
            <a:pathLst>
              <a:path w="3266710" h="11534244">
                <a:moveTo>
                  <a:pt x="0" y="0"/>
                </a:moveTo>
                <a:lnTo>
                  <a:pt x="3266710" y="0"/>
                </a:lnTo>
                <a:lnTo>
                  <a:pt x="3266710" y="11534244"/>
                </a:lnTo>
                <a:lnTo>
                  <a:pt x="0" y="11534244"/>
                </a:lnTo>
                <a:lnTo>
                  <a:pt x="0" y="0"/>
                </a:lnTo>
                <a:close/>
              </a:path>
            </a:pathLst>
          </a:custGeom>
          <a:blipFill>
            <a:blip r:embed="rId5"/>
            <a:stretch>
              <a:fillRect l="-33326" r="-97944"/>
            </a:stretch>
          </a:blipFill>
        </p:spPr>
      </p:sp>
      <p:grpSp>
        <p:nvGrpSpPr>
          <p:cNvPr id="20" name="Group 20"/>
          <p:cNvGrpSpPr/>
          <p:nvPr/>
        </p:nvGrpSpPr>
        <p:grpSpPr>
          <a:xfrm>
            <a:off x="5503805" y="5771142"/>
            <a:ext cx="11174500" cy="2865551"/>
            <a:chOff x="0" y="0"/>
            <a:chExt cx="3159690" cy="810260"/>
          </a:xfrm>
        </p:grpSpPr>
        <p:sp>
          <p:nvSpPr>
            <p:cNvPr id="21" name="Freeform 21"/>
            <p:cNvSpPr/>
            <p:nvPr/>
          </p:nvSpPr>
          <p:spPr>
            <a:xfrm>
              <a:off x="0" y="0"/>
              <a:ext cx="3159690" cy="810260"/>
            </a:xfrm>
            <a:custGeom>
              <a:avLst/>
              <a:gdLst/>
              <a:ahLst/>
              <a:cxnLst/>
              <a:rect l="l" t="t" r="r" b="b"/>
              <a:pathLst>
                <a:path w="3159690" h="810260">
                  <a:moveTo>
                    <a:pt x="0" y="0"/>
                  </a:moveTo>
                  <a:lnTo>
                    <a:pt x="3159690" y="0"/>
                  </a:lnTo>
                  <a:lnTo>
                    <a:pt x="3159690" y="810260"/>
                  </a:lnTo>
                  <a:lnTo>
                    <a:pt x="0" y="810260"/>
                  </a:lnTo>
                  <a:close/>
                </a:path>
              </a:pathLst>
            </a:custGeom>
            <a:solidFill>
              <a:srgbClr val="FFFFFF">
                <a:alpha val="52941"/>
              </a:srgbClr>
            </a:solidFill>
          </p:spPr>
        </p:sp>
        <p:sp>
          <p:nvSpPr>
            <p:cNvPr id="22" name="TextBox 22"/>
            <p:cNvSpPr txBox="1"/>
            <p:nvPr/>
          </p:nvSpPr>
          <p:spPr>
            <a:xfrm>
              <a:off x="0" y="-47625"/>
              <a:ext cx="3159690" cy="857885"/>
            </a:xfrm>
            <a:prstGeom prst="rect">
              <a:avLst/>
            </a:prstGeom>
          </p:spPr>
          <p:txBody>
            <a:bodyPr lIns="50800" tIns="50800" rIns="50800" bIns="50800" rtlCol="0" anchor="ctr"/>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id="23" name="Group 23"/>
          <p:cNvGrpSpPr/>
          <p:nvPr/>
        </p:nvGrpSpPr>
        <p:grpSpPr>
          <a:xfrm rot="5400000">
            <a:off x="16185794" y="299493"/>
            <a:ext cx="1853455" cy="1853455"/>
            <a:chOff x="0" y="0"/>
            <a:chExt cx="2471273" cy="2471273"/>
          </a:xfrm>
        </p:grpSpPr>
        <p:sp>
          <p:nvSpPr>
            <p:cNvPr id="24" name="Freeform 24"/>
            <p:cNvSpPr/>
            <p:nvPr/>
          </p:nvSpPr>
          <p:spPr>
            <a:xfrm>
              <a:off x="0" y="0"/>
              <a:ext cx="2471273" cy="2471273"/>
            </a:xfrm>
            <a:custGeom>
              <a:avLst/>
              <a:gdLst/>
              <a:ahLst/>
              <a:cxnLst/>
              <a:rect l="l" t="t" r="r" b="b"/>
              <a:pathLst>
                <a:path w="2471273" h="2471273">
                  <a:moveTo>
                    <a:pt x="0" y="0"/>
                  </a:moveTo>
                  <a:lnTo>
                    <a:pt x="2471273" y="0"/>
                  </a:lnTo>
                  <a:lnTo>
                    <a:pt x="2471273" y="2471273"/>
                  </a:lnTo>
                  <a:lnTo>
                    <a:pt x="0" y="2471273"/>
                  </a:lnTo>
                  <a:lnTo>
                    <a:pt x="0" y="0"/>
                  </a:lnTo>
                  <a:close/>
                </a:path>
              </a:pathLst>
            </a:custGeom>
            <a:blipFill>
              <a:blip r:embed="rId4"/>
              <a:stretch>
                <a:fillRect/>
              </a:stretch>
            </a:blipFill>
          </p:spPr>
        </p:sp>
        <p:grpSp>
          <p:nvGrpSpPr>
            <p:cNvPr id="25" name="Group 25"/>
            <p:cNvGrpSpPr/>
            <p:nvPr/>
          </p:nvGrpSpPr>
          <p:grpSpPr>
            <a:xfrm>
              <a:off x="1096101" y="688508"/>
              <a:ext cx="279071" cy="279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096101" y="1503694"/>
              <a:ext cx="279071" cy="27907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37373">
                      <a:alpha val="100000"/>
                    </a:srgbClr>
                  </a:gs>
                  <a:gs pos="100000">
                    <a:srgbClr val="343434">
                      <a:alpha val="100000"/>
                    </a:srgbClr>
                  </a:gs>
                </a:gsLst>
                <a:path path="circle">
                  <a:fillToRect l="50000" t="50000" r="50000" b="50000"/>
                </a:path>
              </a:gra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31" name="Group 31"/>
          <p:cNvGrpSpPr/>
          <p:nvPr/>
        </p:nvGrpSpPr>
        <p:grpSpPr>
          <a:xfrm>
            <a:off x="206693" y="0"/>
            <a:ext cx="592806" cy="2562077"/>
            <a:chOff x="0" y="0"/>
            <a:chExt cx="790408" cy="3416102"/>
          </a:xfrm>
        </p:grpSpPr>
        <p:sp>
          <p:nvSpPr>
            <p:cNvPr id="32" name="Freeform 32"/>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6" name="Group 36"/>
          <p:cNvGrpSpPr/>
          <p:nvPr/>
        </p:nvGrpSpPr>
        <p:grpSpPr>
          <a:xfrm>
            <a:off x="17446443" y="7724923"/>
            <a:ext cx="592806" cy="2562077"/>
            <a:chOff x="0" y="0"/>
            <a:chExt cx="790408" cy="3416102"/>
          </a:xfrm>
        </p:grpSpPr>
        <p:sp>
          <p:nvSpPr>
            <p:cNvPr id="37" name="Freeform 37"/>
            <p:cNvSpPr/>
            <p:nvPr/>
          </p:nvSpPr>
          <p:spPr>
            <a:xfrm>
              <a:off x="0" y="0"/>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31094" y="913931"/>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a:off x="62189" y="1827862"/>
              <a:ext cx="697124" cy="674309"/>
            </a:xfrm>
            <a:custGeom>
              <a:avLst/>
              <a:gdLst/>
              <a:ahLst/>
              <a:cxnLst/>
              <a:rect l="l" t="t" r="r" b="b"/>
              <a:pathLst>
                <a:path w="697124" h="674309">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a:off x="93283" y="2741793"/>
              <a:ext cx="697124" cy="674309"/>
            </a:xfrm>
            <a:custGeom>
              <a:avLst/>
              <a:gdLst/>
              <a:ahLst/>
              <a:cxnLst/>
              <a:rect l="l" t="t" r="r" b="b"/>
              <a:pathLst>
                <a:path w="697124" h="674309">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41" name="TextBox 41"/>
          <p:cNvSpPr txBox="1"/>
          <p:nvPr/>
        </p:nvSpPr>
        <p:spPr>
          <a:xfrm>
            <a:off x="2115697" y="2655143"/>
            <a:ext cx="10387707" cy="2393696"/>
          </a:xfrm>
          <a:prstGeom prst="rect">
            <a:avLst/>
          </a:prstGeom>
        </p:spPr>
        <p:txBody>
          <a:bodyPr lIns="0" tIns="0" rIns="0" bIns="0" rtlCol="0" anchor="t">
            <a:spAutoFit/>
          </a:bodyPr>
          <a:lstStyle/>
          <a:p>
            <a:pPr algn="just">
              <a:lnSpc>
                <a:spcPts val="3172"/>
              </a:lnSpc>
            </a:pPr>
            <a:r>
              <a:rPr lang="en-US" sz="2600">
                <a:solidFill>
                  <a:srgbClr val="3A3E61"/>
                </a:solidFill>
                <a:latin typeface="Vintii"/>
                <a:ea typeface="Vintii"/>
                <a:cs typeface="Vintii"/>
                <a:sym typeface="Vintii"/>
              </a:rPr>
              <a:t>Pada percobaan pertama dengan menggunakan metode preprocessing ekualisasi dan normalisasi didapatkan akurasi testing pada Random Forest yaitu 0.85, pada SVM yaitu 0.875, dan KNN yaitu 0.9. Hal ini disebabkan karena citra yang belum diproses memiliki detail objek yang bagus sehingga cukup dengan proses ekualisasi dan normalisasi sudah mendapatkan hasil akurasi yang tinggi.</a:t>
            </a:r>
          </a:p>
        </p:txBody>
      </p:sp>
      <p:sp>
        <p:nvSpPr>
          <p:cNvPr id="42" name="TextBox 42"/>
          <p:cNvSpPr txBox="1"/>
          <p:nvPr/>
        </p:nvSpPr>
        <p:spPr>
          <a:xfrm>
            <a:off x="5922567" y="6065863"/>
            <a:ext cx="10387707" cy="2450592"/>
          </a:xfrm>
          <a:prstGeom prst="rect">
            <a:avLst/>
          </a:prstGeom>
        </p:spPr>
        <p:txBody>
          <a:bodyPr lIns="0" tIns="0" rIns="0" bIns="0" rtlCol="0" anchor="t">
            <a:spAutoFit/>
          </a:bodyPr>
          <a:lstStyle/>
          <a:p>
            <a:pPr algn="just">
              <a:lnSpc>
                <a:spcPts val="3294"/>
              </a:lnSpc>
            </a:pPr>
            <a:r>
              <a:rPr lang="en-US" sz="2700">
                <a:solidFill>
                  <a:srgbClr val="3A3E61"/>
                </a:solidFill>
                <a:latin typeface="Vintii"/>
                <a:ea typeface="Vintii"/>
                <a:cs typeface="Vintii"/>
                <a:sym typeface="Vintii"/>
              </a:rPr>
              <a:t>Pada percobaan kedua menggunakan metode ekualisasi, normalisasi, dilasi dan erosi didapatkan akurasi testing pada Random Forest yaitu 0.825, pada SVM yaitu 0.775, dan KNN yaitu 0.75. Hal ini disebabkan karena citra yang telah diproses dengan tambahan metode dilasi dan erosi memungkinkan detail objek yang melebar atau menipis dikarenakan proses tersebut yang membuat akurasi menurun.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821</Words>
  <Application>Microsoft Office PowerPoint</Application>
  <PresentationFormat>Custom</PresentationFormat>
  <Paragraphs>76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Vintii</vt:lpstr>
      <vt:lpstr>Calibri</vt:lpstr>
      <vt:lpstr>Unique</vt:lpstr>
      <vt:lpstr>Arial</vt:lpstr>
      <vt:lpstr>Marykate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Krem Aesthetic Scrapbook Tugas Presentasi</dc:title>
  <cp:lastModifiedBy>Tugus Amanta</cp:lastModifiedBy>
  <cp:revision>2</cp:revision>
  <dcterms:created xsi:type="dcterms:W3CDTF">2006-08-16T00:00:00Z</dcterms:created>
  <dcterms:modified xsi:type="dcterms:W3CDTF">2025-06-02T14:54:16Z</dcterms:modified>
  <dc:identifier>DAGpMt7V4co</dc:identifier>
</cp:coreProperties>
</file>